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0" r:id="rId3"/>
    <p:sldId id="257" r:id="rId4"/>
    <p:sldId id="258" r:id="rId5"/>
    <p:sldId id="273" r:id="rId6"/>
    <p:sldId id="259" r:id="rId7"/>
    <p:sldId id="271" r:id="rId8"/>
    <p:sldId id="272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8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59" y="1576832"/>
            <a:ext cx="6853428" cy="551548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51760"/>
            <a:ext cx="5227320" cy="97840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3607" y="3383280"/>
            <a:ext cx="3706367" cy="97840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3444" y="4114800"/>
            <a:ext cx="4974336" cy="97840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4067" y="4846320"/>
            <a:ext cx="3966972" cy="9784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6858000" cy="1206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84988"/>
            <a:ext cx="4465320" cy="5593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373201"/>
            <a:ext cx="6700520" cy="437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292" y="2333370"/>
            <a:ext cx="6356350" cy="6276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4065" y="877407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19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6.png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jpeg"/><Relationship Id="rId5" Type="http://schemas.openxmlformats.org/officeDocument/2006/relationships/image" Target="../media/image54.png"/><Relationship Id="rId4" Type="http://schemas.openxmlformats.org/officeDocument/2006/relationships/image" Target="../media/image5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1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jpe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1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15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5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0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15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41.png"/><Relationship Id="rId7" Type="http://schemas.openxmlformats.org/officeDocument/2006/relationships/image" Target="../media/image43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15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289" y="2815793"/>
            <a:ext cx="4292600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8975" marR="5080" indent="-67691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ПОДГОТОВ</a:t>
            </a:r>
            <a:r>
              <a:rPr sz="4800" spc="-15" dirty="0"/>
              <a:t>К</a:t>
            </a:r>
            <a:r>
              <a:rPr sz="4800" dirty="0"/>
              <a:t>А  ПРОЕКТА</a:t>
            </a:r>
            <a:endParaRPr sz="4800"/>
          </a:p>
          <a:p>
            <a:pPr marL="559435" marR="135255" indent="-421005">
              <a:lnSpc>
                <a:spcPct val="100000"/>
              </a:lnSpc>
              <a:spcBef>
                <a:spcPts val="5"/>
              </a:spcBef>
            </a:pPr>
            <a:r>
              <a:rPr sz="4800" spc="-5" dirty="0"/>
              <a:t>«НАРОДНЫЙ  </a:t>
            </a:r>
            <a:r>
              <a:rPr sz="4800" dirty="0"/>
              <a:t>БЮДЖЕТ»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2945129" y="8416849"/>
            <a:ext cx="9696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 smtClean="0">
                <a:solidFill>
                  <a:srgbClr val="7E7E7E"/>
                </a:solidFill>
                <a:latin typeface="Arial"/>
                <a:cs typeface="Arial"/>
              </a:rPr>
              <a:t>202</a:t>
            </a:r>
            <a:r>
              <a:rPr lang="ru-RU" sz="1800" b="1" spc="-5" dirty="0" smtClean="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sz="1800" b="1" spc="-85" dirty="0" smtClean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год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6880" y="4139564"/>
            <a:ext cx="6156325" cy="3401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1082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Администрация</a:t>
            </a:r>
            <a:r>
              <a:rPr sz="20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муниципального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образования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области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заключает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договоры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пожертвования:</a:t>
            </a:r>
            <a:endParaRPr sz="2000">
              <a:latin typeface="Arial"/>
              <a:cs typeface="Arial"/>
            </a:endParaRPr>
          </a:p>
          <a:p>
            <a:pPr marL="197485" indent="-139065" algn="just">
              <a:lnSpc>
                <a:spcPct val="100000"/>
              </a:lnSpc>
              <a:spcBef>
                <a:spcPts val="320"/>
              </a:spcBef>
              <a:buChar char="-"/>
              <a:tabLst>
                <a:tab pos="198120" algn="l"/>
              </a:tabLst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физическими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лицами;</a:t>
            </a:r>
            <a:endParaRPr sz="1800">
              <a:latin typeface="Microsoft Sans Serif"/>
              <a:cs typeface="Microsoft Sans Serif"/>
            </a:endParaRPr>
          </a:p>
          <a:p>
            <a:pPr marL="197485" indent="-139065" algn="just">
              <a:lnSpc>
                <a:spcPct val="100000"/>
              </a:lnSpc>
              <a:buChar char="-"/>
              <a:tabLst>
                <a:tab pos="198120" algn="l"/>
              </a:tabLst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юридическими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лицами;</a:t>
            </a:r>
            <a:endParaRPr sz="1800">
              <a:latin typeface="Microsoft Sans Serif"/>
              <a:cs typeface="Microsoft Sans Serif"/>
            </a:endParaRPr>
          </a:p>
          <a:p>
            <a:pPr marL="197485" indent="-139065" algn="just">
              <a:lnSpc>
                <a:spcPct val="100000"/>
              </a:lnSpc>
              <a:buChar char="-"/>
              <a:tabLst>
                <a:tab pos="198120" algn="l"/>
              </a:tabLst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ИП</a:t>
            </a:r>
            <a:endParaRPr sz="1800">
              <a:latin typeface="Microsoft Sans Serif"/>
              <a:cs typeface="Microsoft Sans Serif"/>
            </a:endParaRPr>
          </a:p>
          <a:p>
            <a:pPr marL="12700" marR="992505">
              <a:lnSpc>
                <a:spcPct val="100000"/>
              </a:lnSpc>
              <a:spcBef>
                <a:spcPts val="1440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договоре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пожертвования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обязательно </a:t>
            </a:r>
            <a:r>
              <a:rPr sz="2000" b="1" spc="-5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указываются:</a:t>
            </a:r>
            <a:endParaRPr sz="2000">
              <a:latin typeface="Arial"/>
              <a:cs typeface="Arial"/>
            </a:endParaRPr>
          </a:p>
          <a:p>
            <a:pPr marL="197485" indent="-139065" algn="just">
              <a:lnSpc>
                <a:spcPct val="100000"/>
              </a:lnSpc>
              <a:spcBef>
                <a:spcPts val="95"/>
              </a:spcBef>
              <a:buChar char="-"/>
              <a:tabLst>
                <a:tab pos="198120" algn="l"/>
              </a:tabLst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наименование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проекта;</a:t>
            </a:r>
            <a:endParaRPr sz="1800">
              <a:latin typeface="Microsoft Sans Serif"/>
              <a:cs typeface="Microsoft Sans Serif"/>
            </a:endParaRPr>
          </a:p>
          <a:p>
            <a:pPr marL="59055" marR="5080" algn="just">
              <a:lnSpc>
                <a:spcPct val="100000"/>
              </a:lnSpc>
              <a:buChar char="-"/>
              <a:tabLst>
                <a:tab pos="200025" algn="l"/>
              </a:tabLst>
            </a:pP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сумма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пожертвования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или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перечень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безвозмездно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предоставляемых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материалов,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инструментов,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техники,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оказываемых</a:t>
            </a:r>
            <a:r>
              <a:rPr sz="18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работ,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услуг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5940171"/>
            <a:ext cx="71996" cy="7200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597778" y="2947161"/>
            <a:ext cx="994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оказание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30495" y="3221482"/>
            <a:ext cx="1363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материалов,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514" y="3221482"/>
            <a:ext cx="4182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3490" algn="l"/>
                <a:tab pos="2433320" algn="l"/>
              </a:tabLst>
            </a:pP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работ,	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услуг,	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предоставление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инструментов,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техники)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880" y="2173062"/>
            <a:ext cx="4963795" cy="107442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Пожертвования</a:t>
            </a:r>
            <a:r>
              <a:rPr sz="20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могут быть:</a:t>
            </a:r>
            <a:endParaRPr sz="2000">
              <a:latin typeface="Arial"/>
              <a:cs typeface="Arial"/>
            </a:endParaRPr>
          </a:p>
          <a:p>
            <a:pPr marL="197485" indent="-139065">
              <a:lnSpc>
                <a:spcPct val="100000"/>
              </a:lnSpc>
              <a:spcBef>
                <a:spcPts val="725"/>
              </a:spcBef>
              <a:buChar char="-"/>
              <a:tabLst>
                <a:tab pos="198120" algn="l"/>
              </a:tabLst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виде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денежных</a:t>
            </a:r>
            <a:r>
              <a:rPr sz="1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средств;</a:t>
            </a:r>
            <a:endParaRPr sz="1800">
              <a:latin typeface="Microsoft Sans Serif"/>
              <a:cs typeface="Microsoft Sans Serif"/>
            </a:endParaRPr>
          </a:p>
          <a:p>
            <a:pPr marL="199390" indent="-140970">
              <a:lnSpc>
                <a:spcPct val="100000"/>
              </a:lnSpc>
              <a:buChar char="-"/>
              <a:tabLst>
                <a:tab pos="200025" algn="l"/>
                <a:tab pos="543560" algn="l"/>
                <a:tab pos="2331720" algn="l"/>
                <a:tab pos="3279775" algn="l"/>
              </a:tabLst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	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нефинансовой	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форме	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(безвозмездное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645" y="2411729"/>
            <a:ext cx="71996" cy="7200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4283964"/>
            <a:ext cx="71996" cy="72009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32101" y="1438783"/>
            <a:ext cx="2986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Заключение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договоров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пожертвования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03931" y="1390903"/>
            <a:ext cx="2113915" cy="745490"/>
            <a:chOff x="103931" y="1390903"/>
            <a:chExt cx="2113915" cy="745490"/>
          </a:xfrm>
        </p:grpSpPr>
        <p:sp>
          <p:nvSpPr>
            <p:cNvPr id="14" name="object 14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728170" y="720090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883716" y="1583562"/>
            <a:ext cx="1006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2651" y="1547774"/>
            <a:ext cx="444639" cy="431647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4092" y="5370067"/>
            <a:ext cx="1809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администрацией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1605" y="5644388"/>
            <a:ext cx="2244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8540" algn="l"/>
              </a:tabLst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копии	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договоров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0542" y="5918707"/>
            <a:ext cx="264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4550" algn="l"/>
              </a:tabLst>
            </a:pP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между	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администрацией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6338" y="5370067"/>
            <a:ext cx="18561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820" algn="just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м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ниц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ьно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о 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п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ж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800" b="1" spc="15" dirty="0">
                <a:solidFill>
                  <a:srgbClr val="C00000"/>
                </a:solidFill>
                <a:latin typeface="Arial"/>
                <a:cs typeface="Arial"/>
              </a:rPr>
              <a:t>я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, 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514" y="5370067"/>
            <a:ext cx="15335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-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заверенные </a:t>
            </a:r>
            <a:r>
              <a:rPr sz="1800" b="1" spc="-48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заключенных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образования,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3817" y="6193028"/>
            <a:ext cx="4240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3885" algn="l"/>
                <a:tab pos="3117850" algn="l"/>
                <a:tab pos="3687445" algn="l"/>
              </a:tabLst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ф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з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ч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6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70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ими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ица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м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(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880" y="6315201"/>
            <a:ext cx="6195695" cy="237934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59055">
              <a:lnSpc>
                <a:spcPct val="100000"/>
              </a:lnSpc>
              <a:spcBef>
                <a:spcPts val="1300"/>
              </a:spcBef>
            </a:pP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юридическими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лицами,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ИП;</a:t>
            </a:r>
            <a:endParaRPr sz="1800">
              <a:latin typeface="Microsoft Sans Serif"/>
              <a:cs typeface="Microsoft Sans Serif"/>
            </a:endParaRPr>
          </a:p>
          <a:p>
            <a:pPr marL="59055">
              <a:lnSpc>
                <a:spcPts val="2145"/>
              </a:lnSpc>
              <a:spcBef>
                <a:spcPts val="1200"/>
              </a:spcBef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-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дополнительная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информация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(при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наличии)</a:t>
            </a:r>
            <a:endParaRPr sz="1800">
              <a:latin typeface="Microsoft Sans Serif"/>
              <a:cs typeface="Microsoft Sans Serif"/>
            </a:endParaRPr>
          </a:p>
          <a:p>
            <a:pPr marL="12700" marR="5080">
              <a:lnSpc>
                <a:spcPts val="2400"/>
              </a:lnSpc>
              <a:spcBef>
                <a:spcPts val="6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Заявки,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представленные после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окончания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срока </a:t>
            </a:r>
            <a:r>
              <a:rPr sz="2000" b="1" spc="-5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их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приема,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принимаются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95"/>
              </a:lnSpc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Конкурсные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документы</a:t>
            </a:r>
            <a:r>
              <a:rPr sz="20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оформляются</a:t>
            </a:r>
            <a:r>
              <a:rPr sz="20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2-х</a:t>
            </a:r>
            <a:endParaRPr sz="2000">
              <a:latin typeface="Arial"/>
              <a:cs typeface="Arial"/>
            </a:endParaRPr>
          </a:p>
          <a:p>
            <a:pPr marL="12700" marR="1023619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экземплярах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(один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-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комиссию,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второй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-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для </a:t>
            </a:r>
            <a:r>
              <a:rPr sz="1800" spc="-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8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области)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267711"/>
            <a:ext cx="71996" cy="7200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645" y="7308342"/>
            <a:ext cx="71996" cy="72008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103931" y="1391030"/>
            <a:ext cx="6754495" cy="745490"/>
            <a:chOff x="103931" y="1391030"/>
            <a:chExt cx="6754495" cy="745490"/>
          </a:xfrm>
        </p:grpSpPr>
        <p:sp>
          <p:nvSpPr>
            <p:cNvPr id="13" name="object 13"/>
            <p:cNvSpPr/>
            <p:nvPr/>
          </p:nvSpPr>
          <p:spPr>
            <a:xfrm>
              <a:off x="728700" y="1403692"/>
              <a:ext cx="6129655" cy="720090"/>
            </a:xfrm>
            <a:custGeom>
              <a:avLst/>
              <a:gdLst/>
              <a:ahLst/>
              <a:cxnLst/>
              <a:rect l="l" t="t" r="r" b="b"/>
              <a:pathLst>
                <a:path w="6129655" h="720089">
                  <a:moveTo>
                    <a:pt x="6129274" y="0"/>
                  </a:moveTo>
                  <a:lnTo>
                    <a:pt x="0" y="0"/>
                  </a:lnTo>
                  <a:lnTo>
                    <a:pt x="0" y="720001"/>
                  </a:lnTo>
                  <a:lnTo>
                    <a:pt x="6129274" y="720001"/>
                  </a:lnTo>
                  <a:lnTo>
                    <a:pt x="6129274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436880" y="1590878"/>
            <a:ext cx="6155690" cy="3652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9105">
              <a:lnSpc>
                <a:spcPct val="100000"/>
              </a:lnSpc>
              <a:spcBef>
                <a:spcPts val="105"/>
              </a:spcBef>
              <a:tabLst>
                <a:tab pos="1907539" algn="l"/>
              </a:tabLst>
            </a:pPr>
            <a:r>
              <a:rPr sz="3000" b="1" baseline="1388" dirty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r>
              <a:rPr sz="3000" b="1" spc="-22" baseline="1388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-44" baseline="1388" dirty="0">
                <a:solidFill>
                  <a:srgbClr val="C00000"/>
                </a:solidFill>
                <a:latin typeface="Arial"/>
                <a:cs typeface="Arial"/>
              </a:rPr>
              <a:t>ЭТАП:	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Подготовка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конкурсной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заявки</a:t>
            </a:r>
            <a:endParaRPr sz="2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85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Перечень</a:t>
            </a:r>
            <a:r>
              <a:rPr sz="20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документов:</a:t>
            </a:r>
            <a:endParaRPr sz="2000" dirty="0">
              <a:latin typeface="Arial"/>
              <a:cs typeface="Arial"/>
            </a:endParaRPr>
          </a:p>
          <a:p>
            <a:pPr marL="59055" marR="5080" algn="just">
              <a:lnSpc>
                <a:spcPct val="100000"/>
              </a:lnSpc>
              <a:spcBef>
                <a:spcPts val="50"/>
              </a:spcBef>
              <a:buClr>
                <a:srgbClr val="7E7E7E"/>
              </a:buClr>
              <a:buFont typeface="Microsoft Sans Serif"/>
              <a:buChar char="-"/>
              <a:tabLst>
                <a:tab pos="200025" algn="l"/>
              </a:tabLst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заявка 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участия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конкурсном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отборе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(</a:t>
            </a:r>
            <a:r>
              <a:rPr sz="1800" u="heavy" spc="-1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по </a:t>
            </a:r>
            <a:r>
              <a:rPr sz="1800" u="heavy" spc="-1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форме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):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подписывается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главой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и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инициатором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проекта,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оформляется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отдельно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каждый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проект;</a:t>
            </a:r>
            <a:endParaRPr sz="1800" dirty="0">
              <a:latin typeface="Microsoft Sans Serif"/>
              <a:cs typeface="Microsoft Sans Serif"/>
            </a:endParaRPr>
          </a:p>
          <a:p>
            <a:pPr marL="59055" marR="6350" algn="just">
              <a:lnSpc>
                <a:spcPct val="100000"/>
              </a:lnSpc>
              <a:spcBef>
                <a:spcPts val="1205"/>
              </a:spcBef>
              <a:buClr>
                <a:srgbClr val="7E7E7E"/>
              </a:buClr>
              <a:buFont typeface="Microsoft Sans Serif"/>
              <a:buChar char="-"/>
              <a:tabLst>
                <a:tab pos="200025" algn="l"/>
              </a:tabLst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гарантийное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письмо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(</a:t>
            </a:r>
            <a:r>
              <a:rPr sz="1800" u="heavy" spc="-1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по</a:t>
            </a:r>
            <a:r>
              <a:rPr sz="1800" u="heavy" spc="-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heavy" spc="-1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форме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):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подписывается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главой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r>
              <a:rPr sz="18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8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области;</a:t>
            </a:r>
            <a:endParaRPr sz="1800" dirty="0">
              <a:latin typeface="Microsoft Sans Serif"/>
              <a:cs typeface="Microsoft Sans Serif"/>
            </a:endParaRPr>
          </a:p>
          <a:p>
            <a:pPr marL="59055" marR="5715" algn="just">
              <a:lnSpc>
                <a:spcPct val="100000"/>
              </a:lnSpc>
              <a:spcBef>
                <a:spcPts val="1200"/>
              </a:spcBef>
              <a:buClr>
                <a:srgbClr val="7E7E7E"/>
              </a:buClr>
              <a:buFont typeface="Microsoft Sans Serif"/>
              <a:buChar char="-"/>
              <a:tabLst>
                <a:tab pos="200025" algn="l"/>
              </a:tabLst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заверенная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администрацией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копия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протокола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собрания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граждан,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подписанного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участниками</a:t>
            </a:r>
            <a:r>
              <a:rPr sz="18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собрания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;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642" y="1547901"/>
            <a:ext cx="428586" cy="431647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8645" y="7956384"/>
            <a:ext cx="71996" cy="71996"/>
          </a:xfrm>
          <a:prstGeom prst="rect">
            <a:avLst/>
          </a:prstGeom>
        </p:spPr>
      </p:pic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3931" y="1391030"/>
            <a:ext cx="6754495" cy="745490"/>
            <a:chOff x="103931" y="1391030"/>
            <a:chExt cx="6754495" cy="745490"/>
          </a:xfrm>
        </p:grpSpPr>
        <p:sp>
          <p:nvSpPr>
            <p:cNvPr id="4" name="object 4"/>
            <p:cNvSpPr/>
            <p:nvPr/>
          </p:nvSpPr>
          <p:spPr>
            <a:xfrm>
              <a:off x="728700" y="1409712"/>
              <a:ext cx="6129655" cy="708025"/>
            </a:xfrm>
            <a:custGeom>
              <a:avLst/>
              <a:gdLst/>
              <a:ahLst/>
              <a:cxnLst/>
              <a:rect l="l" t="t" r="r" b="b"/>
              <a:pathLst>
                <a:path w="6129655" h="708025">
                  <a:moveTo>
                    <a:pt x="6129274" y="0"/>
                  </a:moveTo>
                  <a:lnTo>
                    <a:pt x="0" y="0"/>
                  </a:lnTo>
                  <a:lnTo>
                    <a:pt x="0" y="707885"/>
                  </a:lnTo>
                  <a:lnTo>
                    <a:pt x="6129274" y="707885"/>
                  </a:lnTo>
                  <a:lnTo>
                    <a:pt x="6129274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159" y="1547901"/>
              <a:ext cx="428586" cy="43164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09448" y="1438783"/>
            <a:ext cx="6271895" cy="541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4845">
              <a:lnSpc>
                <a:spcPct val="100000"/>
              </a:lnSpc>
              <a:spcBef>
                <a:spcPts val="100"/>
              </a:spcBef>
              <a:tabLst>
                <a:tab pos="3186430" algn="l"/>
              </a:tabLst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Чек-лист	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подготовки</a:t>
            </a:r>
            <a:endParaRPr sz="2000">
              <a:latin typeface="Arial"/>
              <a:cs typeface="Arial"/>
            </a:endParaRPr>
          </a:p>
          <a:p>
            <a:pPr marL="1934845">
              <a:lnSpc>
                <a:spcPct val="100000"/>
              </a:lnSpc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конкурсной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документации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97790">
              <a:lnSpc>
                <a:spcPct val="100000"/>
              </a:lnSpc>
              <a:spcBef>
                <a:spcPts val="155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Координатор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от 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лица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администрации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муниципального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района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производит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первичную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проверку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конкурсных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документов</a:t>
            </a:r>
            <a:r>
              <a:rPr sz="20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(на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каждый</a:t>
            </a:r>
            <a:endParaRPr sz="18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заполняется</a:t>
            </a:r>
            <a:r>
              <a:rPr sz="1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чек-лист),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оценку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соответствия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параметров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обязательным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требованиям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Arial"/>
              <a:cs typeface="Arial"/>
            </a:endParaRPr>
          </a:p>
          <a:p>
            <a:pPr marL="12700" marR="203835">
              <a:lnSpc>
                <a:spcPct val="100000"/>
              </a:lnSpc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После заполнения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чек-листа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и при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соблюдении </a:t>
            </a:r>
            <a:r>
              <a:rPr sz="2000" b="1" spc="-5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всех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обязательных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требований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проекту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координатор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осуществляет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направление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226435" algn="l"/>
              </a:tabLst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конкурсных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 документов	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20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Департамент</a:t>
            </a:r>
            <a:endParaRPr sz="2000">
              <a:latin typeface="Arial"/>
              <a:cs typeface="Arial"/>
            </a:endParaRPr>
          </a:p>
          <a:p>
            <a:pPr marL="12700" marR="108585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внутренней</a:t>
            </a:r>
            <a:r>
              <a:rPr sz="20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политики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Правительства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области</a:t>
            </a:r>
            <a:r>
              <a:rPr sz="20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установленные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сроки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(с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обязательным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приложением </a:t>
            </a:r>
            <a:r>
              <a:rPr sz="1800" spc="-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заполненного</a:t>
            </a:r>
            <a:r>
              <a:rPr sz="1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чек-листа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пакету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документов)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251" y="2699766"/>
            <a:ext cx="72009" cy="7200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251" y="4860035"/>
            <a:ext cx="72009" cy="72009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3931" y="1391030"/>
            <a:ext cx="6754495" cy="745490"/>
            <a:chOff x="103931" y="1391030"/>
            <a:chExt cx="6754495" cy="745490"/>
          </a:xfrm>
        </p:grpSpPr>
        <p:sp>
          <p:nvSpPr>
            <p:cNvPr id="4" name="object 4"/>
            <p:cNvSpPr/>
            <p:nvPr/>
          </p:nvSpPr>
          <p:spPr>
            <a:xfrm>
              <a:off x="728700" y="1409712"/>
              <a:ext cx="6129655" cy="708025"/>
            </a:xfrm>
            <a:custGeom>
              <a:avLst/>
              <a:gdLst/>
              <a:ahLst/>
              <a:cxnLst/>
              <a:rect l="l" t="t" r="r" b="b"/>
              <a:pathLst>
                <a:path w="6129655" h="708025">
                  <a:moveTo>
                    <a:pt x="6129274" y="0"/>
                  </a:moveTo>
                  <a:lnTo>
                    <a:pt x="0" y="0"/>
                  </a:lnTo>
                  <a:lnTo>
                    <a:pt x="0" y="707885"/>
                  </a:lnTo>
                  <a:lnTo>
                    <a:pt x="6129274" y="707885"/>
                  </a:lnTo>
                  <a:lnTo>
                    <a:pt x="6129274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159" y="1547901"/>
              <a:ext cx="428586" cy="43164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09448" y="1438783"/>
            <a:ext cx="6186805" cy="7304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4845" marR="1143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Типичные</a:t>
            </a:r>
            <a:r>
              <a:rPr sz="20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ошибки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оформлении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конкурсной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документации</a:t>
            </a:r>
            <a:endParaRPr sz="20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400"/>
              </a:spcBef>
            </a:pP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Нечеткое</a:t>
            </a:r>
            <a:r>
              <a:rPr sz="18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планирование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конечной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цели</a:t>
            </a:r>
            <a:r>
              <a:rPr sz="18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реализации</a:t>
            </a:r>
            <a:endParaRPr sz="18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проекта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(например:</a:t>
            </a:r>
            <a:r>
              <a:rPr sz="16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а)</a:t>
            </a:r>
            <a:r>
              <a:rPr sz="16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проектом</a:t>
            </a:r>
            <a:r>
              <a:rPr sz="16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запланировано</a:t>
            </a:r>
            <a:endParaRPr sz="1600">
              <a:latin typeface="Microsoft Sans Serif"/>
              <a:cs typeface="Microsoft Sans Serif"/>
            </a:endParaRPr>
          </a:p>
          <a:p>
            <a:pPr marL="40005" marR="5080">
              <a:lnSpc>
                <a:spcPct val="100000"/>
              </a:lnSpc>
              <a:spcBef>
                <a:spcPts val="10"/>
              </a:spcBef>
            </a:pPr>
            <a:r>
              <a:rPr sz="1600" i="1" spc="-15" dirty="0">
                <a:solidFill>
                  <a:srgbClr val="7E7E7E"/>
                </a:solidFill>
                <a:latin typeface="Arial"/>
                <a:cs typeface="Arial"/>
              </a:rPr>
              <a:t>строительство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,</a:t>
            </a:r>
            <a:r>
              <a:rPr sz="16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6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этапе</a:t>
            </a:r>
            <a:r>
              <a:rPr sz="16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подготовки</a:t>
            </a:r>
            <a:r>
              <a:rPr sz="16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05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6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реализации</a:t>
            </a:r>
            <a:r>
              <a:rPr sz="1600" spc="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выясняется, </a:t>
            </a:r>
            <a:r>
              <a:rPr sz="1600" spc="-409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что</a:t>
            </a:r>
            <a:r>
              <a:rPr sz="16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необходимо</a:t>
            </a:r>
            <a:r>
              <a:rPr sz="1600" spc="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провести</a:t>
            </a:r>
            <a:r>
              <a:rPr sz="16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i="1" spc="-10" dirty="0">
                <a:solidFill>
                  <a:srgbClr val="7E7E7E"/>
                </a:solidFill>
                <a:latin typeface="Arial"/>
                <a:cs typeface="Arial"/>
              </a:rPr>
              <a:t>ремонт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;</a:t>
            </a:r>
            <a:r>
              <a:rPr sz="16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б)</a:t>
            </a:r>
            <a:r>
              <a:rPr sz="16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</a:t>
            </a:r>
            <a:r>
              <a:rPr sz="16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предусматривает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строительство</a:t>
            </a:r>
            <a:r>
              <a:rPr sz="16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i="1" spc="-10" dirty="0">
                <a:solidFill>
                  <a:srgbClr val="7E7E7E"/>
                </a:solidFill>
                <a:latin typeface="Arial"/>
                <a:cs typeface="Arial"/>
              </a:rPr>
              <a:t>колодца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,</a:t>
            </a:r>
            <a:r>
              <a:rPr sz="16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</a:t>
            </a:r>
            <a:r>
              <a:rPr sz="16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оценке</a:t>
            </a:r>
            <a:r>
              <a:rPr sz="16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места</a:t>
            </a:r>
            <a:r>
              <a:rPr sz="16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расположения</a:t>
            </a:r>
            <a:endParaRPr sz="1600">
              <a:latin typeface="Microsoft Sans Serif"/>
              <a:cs typeface="Microsoft Sans Serif"/>
            </a:endParaRPr>
          </a:p>
          <a:p>
            <a:pPr marL="40005">
              <a:lnSpc>
                <a:spcPct val="100000"/>
              </a:lnSpc>
            </a:pP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выявлено,</a:t>
            </a:r>
            <a:r>
              <a:rPr sz="16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что</a:t>
            </a:r>
            <a:r>
              <a:rPr sz="16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требуется</a:t>
            </a:r>
            <a:r>
              <a:rPr sz="16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бурение</a:t>
            </a:r>
            <a:r>
              <a:rPr sz="1600" spc="7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i="1" spc="-10" dirty="0">
                <a:solidFill>
                  <a:srgbClr val="7E7E7E"/>
                </a:solidFill>
                <a:latin typeface="Arial"/>
                <a:cs typeface="Arial"/>
              </a:rPr>
              <a:t>скважины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)</a:t>
            </a:r>
            <a:endParaRPr sz="1600">
              <a:latin typeface="Microsoft Sans Serif"/>
              <a:cs typeface="Microsoft Sans Serif"/>
            </a:endParaRPr>
          </a:p>
          <a:p>
            <a:pPr marL="12700" marR="99060">
              <a:lnSpc>
                <a:spcPct val="100000"/>
              </a:lnSpc>
              <a:spcBef>
                <a:spcPts val="120"/>
              </a:spcBef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Отсутствие</a:t>
            </a:r>
            <a:r>
              <a:rPr sz="1800" b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подтверждения</a:t>
            </a:r>
            <a:r>
              <a:rPr sz="1800" b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доли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софинансирования </a:t>
            </a:r>
            <a:r>
              <a:rPr sz="1800" b="1" spc="-48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местного</a:t>
            </a:r>
            <a:r>
              <a:rPr sz="18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бюджета</a:t>
            </a:r>
            <a:r>
              <a:rPr sz="1800" b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(непредставление</a:t>
            </a:r>
            <a:r>
              <a:rPr sz="1600" spc="6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гарантийного</a:t>
            </a:r>
            <a:r>
              <a:rPr sz="1600" spc="8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письма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администрации</a:t>
            </a:r>
            <a:r>
              <a:rPr sz="1600" spc="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r>
              <a:rPr sz="1600" spc="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образования,</a:t>
            </a:r>
            <a:r>
              <a:rPr sz="16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договоров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пожертвования</a:t>
            </a:r>
            <a:r>
              <a:rPr sz="16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физических</a:t>
            </a:r>
            <a:r>
              <a:rPr sz="1600" spc="6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лиц,</a:t>
            </a:r>
            <a:r>
              <a:rPr sz="16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юридических</a:t>
            </a:r>
            <a:r>
              <a:rPr sz="1600" spc="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</a:t>
            </a:r>
            <a:r>
              <a:rPr sz="16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6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ИП)</a:t>
            </a:r>
            <a:endParaRPr sz="1600">
              <a:latin typeface="Microsoft Sans Serif"/>
              <a:cs typeface="Microsoft Sans Serif"/>
            </a:endParaRPr>
          </a:p>
          <a:p>
            <a:pPr marL="12700" marR="291465">
              <a:lnSpc>
                <a:spcPct val="100000"/>
              </a:lnSpc>
              <a:spcBef>
                <a:spcPts val="275"/>
              </a:spcBef>
            </a:pP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Пожертвования</a:t>
            </a:r>
            <a:r>
              <a:rPr sz="18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физических</a:t>
            </a:r>
            <a:r>
              <a:rPr sz="18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лиц</a:t>
            </a:r>
            <a:r>
              <a:rPr sz="18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6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размере</a:t>
            </a:r>
            <a:r>
              <a:rPr sz="16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менее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5% </a:t>
            </a:r>
            <a:r>
              <a:rPr sz="1800" b="1" spc="-48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стоимости</a:t>
            </a:r>
            <a:r>
              <a:rPr sz="18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Наименования</a:t>
            </a:r>
            <a:r>
              <a:rPr sz="18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проектов</a:t>
            </a:r>
            <a:r>
              <a:rPr sz="18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6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рамках</a:t>
            </a:r>
            <a:r>
              <a:rPr sz="16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одного</a:t>
            </a:r>
            <a:r>
              <a:rPr sz="16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6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должны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отличаться</a:t>
            </a:r>
            <a:endParaRPr sz="1800">
              <a:latin typeface="Arial"/>
              <a:cs typeface="Arial"/>
            </a:endParaRPr>
          </a:p>
          <a:p>
            <a:pPr marL="12700" marR="368935">
              <a:lnSpc>
                <a:spcPct val="100000"/>
              </a:lnSpc>
              <a:spcBef>
                <a:spcPts val="219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одном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 пакете</a:t>
            </a:r>
            <a:r>
              <a:rPr sz="18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документов</a:t>
            </a:r>
            <a:r>
              <a:rPr sz="18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разные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наименования </a:t>
            </a:r>
            <a:r>
              <a:rPr sz="1800" b="1" spc="-48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проекта,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суммы</a:t>
            </a:r>
            <a:r>
              <a:rPr sz="18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финансирования</a:t>
            </a:r>
            <a:endParaRPr sz="1800">
              <a:latin typeface="Arial"/>
              <a:cs typeface="Arial"/>
            </a:endParaRPr>
          </a:p>
          <a:p>
            <a:pPr marL="40005" marR="494665">
              <a:lnSpc>
                <a:spcPct val="100000"/>
              </a:lnSpc>
              <a:spcBef>
                <a:spcPts val="215"/>
              </a:spcBef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Заполнение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конкурсных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документов</a:t>
            </a:r>
            <a:r>
              <a:rPr sz="18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полном </a:t>
            </a:r>
            <a:r>
              <a:rPr sz="1800" b="1" spc="-48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объеме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и не по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форме</a:t>
            </a:r>
            <a:endParaRPr sz="18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215"/>
              </a:spcBef>
            </a:pP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Отсутствуют</a:t>
            </a:r>
            <a:r>
              <a:rPr sz="18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подписи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участников</a:t>
            </a:r>
            <a:r>
              <a:rPr sz="18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собрания,</a:t>
            </a:r>
            <a:endParaRPr sz="18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поддержавших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реализацию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1800">
              <a:latin typeface="Arial"/>
              <a:cs typeface="Arial"/>
            </a:endParaRPr>
          </a:p>
          <a:p>
            <a:pPr marL="40005" marR="96520">
              <a:lnSpc>
                <a:spcPct val="100000"/>
              </a:lnSpc>
              <a:spcBef>
                <a:spcPts val="215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соблюден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вопрос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 местного</a:t>
            </a:r>
            <a:r>
              <a:rPr sz="18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значения,</a:t>
            </a:r>
            <a:r>
              <a:rPr sz="18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 решение </a:t>
            </a:r>
            <a:r>
              <a:rPr sz="1800" b="1" spc="-4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которого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направлен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проект</a:t>
            </a:r>
            <a:endParaRPr sz="1800">
              <a:latin typeface="Arial"/>
              <a:cs typeface="Arial"/>
            </a:endParaRPr>
          </a:p>
          <a:p>
            <a:pPr marL="40005" marR="1770380">
              <a:lnSpc>
                <a:spcPct val="100000"/>
              </a:lnSpc>
              <a:spcBef>
                <a:spcPts val="215"/>
              </a:spcBef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Арифметические</a:t>
            </a:r>
            <a:r>
              <a:rPr sz="18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ошибки</a:t>
            </a:r>
            <a:r>
              <a:rPr sz="18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данных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по </a:t>
            </a:r>
            <a:r>
              <a:rPr sz="1800" b="1" spc="-48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финансированию</a:t>
            </a:r>
            <a:r>
              <a:rPr sz="18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251" y="3779901"/>
            <a:ext cx="72009" cy="7200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251" y="4860035"/>
            <a:ext cx="72009" cy="7200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251" y="5436108"/>
            <a:ext cx="72009" cy="7200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251" y="6012179"/>
            <a:ext cx="72009" cy="7200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8645" y="6588252"/>
            <a:ext cx="71996" cy="7200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8645" y="7164323"/>
            <a:ext cx="71996" cy="7200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8645" y="7740395"/>
            <a:ext cx="71996" cy="7200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8645" y="8316417"/>
            <a:ext cx="71996" cy="719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8645" y="2267711"/>
            <a:ext cx="71996" cy="72009"/>
          </a:xfrm>
          <a:prstGeom prst="rect">
            <a:avLst/>
          </a:prstGeom>
        </p:spPr>
      </p:pic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3931" y="1391030"/>
            <a:ext cx="6754495" cy="745490"/>
            <a:chOff x="103931" y="1391030"/>
            <a:chExt cx="6754495" cy="745490"/>
          </a:xfrm>
        </p:grpSpPr>
        <p:sp>
          <p:nvSpPr>
            <p:cNvPr id="4" name="object 4"/>
            <p:cNvSpPr/>
            <p:nvPr/>
          </p:nvSpPr>
          <p:spPr>
            <a:xfrm>
              <a:off x="728700" y="1409712"/>
              <a:ext cx="6129655" cy="708025"/>
            </a:xfrm>
            <a:custGeom>
              <a:avLst/>
              <a:gdLst/>
              <a:ahLst/>
              <a:cxnLst/>
              <a:rect l="l" t="t" r="r" b="b"/>
              <a:pathLst>
                <a:path w="6129655" h="708025">
                  <a:moveTo>
                    <a:pt x="6129274" y="0"/>
                  </a:moveTo>
                  <a:lnTo>
                    <a:pt x="0" y="0"/>
                  </a:lnTo>
                  <a:lnTo>
                    <a:pt x="0" y="707885"/>
                  </a:lnTo>
                  <a:lnTo>
                    <a:pt x="6129274" y="707885"/>
                  </a:lnTo>
                  <a:lnTo>
                    <a:pt x="6129274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8159" y="1547901"/>
              <a:ext cx="428586" cy="431647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645" y="2411729"/>
            <a:ext cx="71996" cy="7200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958392" y="4706492"/>
            <a:ext cx="164655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100"/>
              </a:spcBef>
            </a:pP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создание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50"/>
              </a:lnSpc>
            </a:pPr>
            <a:r>
              <a:rPr sz="1800" u="heavy" spc="-2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нового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объекта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880" y="1438783"/>
            <a:ext cx="6242050" cy="307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7539" marR="9398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Типичные</a:t>
            </a:r>
            <a:r>
              <a:rPr sz="20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ошибки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оформлении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конкурсной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документации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Наименование</a:t>
            </a:r>
            <a:r>
              <a:rPr sz="18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проекта,</a:t>
            </a:r>
            <a:r>
              <a:rPr sz="18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8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соответствующее</a:t>
            </a:r>
            <a:r>
              <a:rPr sz="18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сути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планируемых </a:t>
            </a:r>
            <a:r>
              <a:rPr sz="1800" spc="-114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800" spc="-1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реализации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мероприятий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, 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может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повлечь </a:t>
            </a:r>
            <a:r>
              <a:rPr sz="1800" spc="-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собой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необходимость</a:t>
            </a:r>
            <a:r>
              <a:rPr sz="18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18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дополнительных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затратных</a:t>
            </a:r>
            <a:r>
              <a:rPr sz="18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процедур</a:t>
            </a:r>
            <a:endParaRPr sz="1800">
              <a:latin typeface="Arial"/>
              <a:cs typeface="Arial"/>
            </a:endParaRPr>
          </a:p>
          <a:p>
            <a:pPr marL="130810">
              <a:lnSpc>
                <a:spcPct val="100000"/>
              </a:lnSpc>
              <a:spcBef>
                <a:spcPts val="1140"/>
              </a:spcBef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Например:</a:t>
            </a:r>
            <a:endParaRPr sz="1800">
              <a:latin typeface="Microsoft Sans Serif"/>
              <a:cs typeface="Microsoft Sans Serif"/>
            </a:endParaRPr>
          </a:p>
          <a:p>
            <a:pPr marL="875665" marR="650875" indent="-273050">
              <a:lnSpc>
                <a:spcPts val="1939"/>
              </a:lnSpc>
              <a:spcBef>
                <a:spcPts val="1605"/>
              </a:spcBef>
              <a:tabLst>
                <a:tab pos="3753485" algn="l"/>
              </a:tabLst>
            </a:pPr>
            <a:r>
              <a:rPr sz="1800" b="1" spc="-10" dirty="0">
                <a:solidFill>
                  <a:srgbClr val="7E7E7E"/>
                </a:solidFill>
                <a:latin typeface="Arial"/>
                <a:cs typeface="Arial"/>
              </a:rPr>
              <a:t>Строительство	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Ремонт</a:t>
            </a:r>
            <a:r>
              <a:rPr sz="1800" b="1" spc="-8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7E7E7E"/>
                </a:solidFill>
                <a:latin typeface="Arial"/>
                <a:cs typeface="Arial"/>
              </a:rPr>
              <a:t>колодца </a:t>
            </a:r>
            <a:r>
              <a:rPr sz="1800" b="1" spc="-484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7E7E7E"/>
                </a:solidFill>
                <a:latin typeface="Arial"/>
                <a:cs typeface="Arial"/>
              </a:rPr>
              <a:t>колодца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444" y="5694426"/>
            <a:ext cx="2339975" cy="15347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315"/>
              </a:spcBef>
            </a:pPr>
            <a:r>
              <a:rPr sz="1800" u="heavy" spc="-2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требуется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разработка </a:t>
            </a:r>
            <a:r>
              <a:rPr sz="1800" spc="-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проектно-сметной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документации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(ПСД), 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прохождение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государственной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экспертизы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т.д.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72661" y="4706492"/>
            <a:ext cx="2667000" cy="794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100"/>
              </a:spcBef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восстановление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1945"/>
              </a:lnSpc>
            </a:pPr>
            <a:r>
              <a:rPr sz="1800" u="heavy" spc="-5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без</a:t>
            </a:r>
            <a:r>
              <a:rPr sz="1800" u="heavy" spc="-1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heavy" spc="-2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изменения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исходных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55"/>
              </a:lnSpc>
            </a:pP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параметров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объекта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52850" y="5694426"/>
            <a:ext cx="2701290" cy="128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2050"/>
              </a:lnSpc>
              <a:spcBef>
                <a:spcPts val="100"/>
              </a:spcBef>
            </a:pP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разработка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60" dirty="0">
                <a:solidFill>
                  <a:srgbClr val="7E7E7E"/>
                </a:solidFill>
                <a:latin typeface="Microsoft Sans Serif"/>
                <a:cs typeface="Microsoft Sans Serif"/>
              </a:rPr>
              <a:t>ПСД,</a:t>
            </a:r>
            <a:endParaRPr sz="18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ts val="1939"/>
              </a:lnSpc>
              <a:spcBef>
                <a:spcPts val="140"/>
              </a:spcBef>
            </a:pP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прохождение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экспертизы </a:t>
            </a:r>
            <a:r>
              <a:rPr sz="1800" spc="-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u="heavy" spc="-1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не</a:t>
            </a:r>
            <a:r>
              <a:rPr sz="1800" u="heavy" spc="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heavy" spc="-1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являются</a:t>
            </a:r>
            <a:endParaRPr sz="1800">
              <a:latin typeface="Microsoft Sans Serif"/>
              <a:cs typeface="Microsoft Sans Serif"/>
            </a:endParaRPr>
          </a:p>
          <a:p>
            <a:pPr marL="524510" marR="514984" algn="ctr">
              <a:lnSpc>
                <a:spcPts val="1939"/>
              </a:lnSpc>
              <a:spcBef>
                <a:spcPts val="5"/>
              </a:spcBef>
            </a:pPr>
            <a:r>
              <a:rPr sz="1800" u="heavy" spc="-1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о</a:t>
            </a:r>
            <a:r>
              <a:rPr sz="1800" u="heavy" spc="-4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б</a:t>
            </a:r>
            <a:r>
              <a:rPr sz="1800" u="heavy" spc="-2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яз</a:t>
            </a:r>
            <a:r>
              <a:rPr sz="1800" u="heavy" spc="-7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а</a:t>
            </a:r>
            <a:r>
              <a:rPr sz="1800" u="heavy" spc="-2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т</a:t>
            </a:r>
            <a:r>
              <a:rPr sz="1800" u="heavy" spc="-7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е</a:t>
            </a:r>
            <a:r>
              <a:rPr sz="1800" u="heavy" spc="2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л</a:t>
            </a:r>
            <a:r>
              <a:rPr sz="1800" u="heavy" spc="-10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ьными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u="heavy" spc="-1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Microsoft Sans Serif"/>
                <a:cs typeface="Microsoft Sans Serif"/>
              </a:rPr>
              <a:t>требованиями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12973" y="3923944"/>
            <a:ext cx="917473" cy="75600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4683" y="3851884"/>
            <a:ext cx="846039" cy="963471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382013" y="7492365"/>
            <a:ext cx="4641850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3025">
              <a:lnSpc>
                <a:spcPct val="100000"/>
              </a:lnSpc>
              <a:spcBef>
                <a:spcPts val="95"/>
              </a:spcBef>
            </a:pPr>
            <a:r>
              <a:rPr sz="1900" b="1" spc="-55" dirty="0">
                <a:solidFill>
                  <a:srgbClr val="C00000"/>
                </a:solidFill>
                <a:latin typeface="Arial"/>
                <a:cs typeface="Arial"/>
              </a:rPr>
              <a:t>Будьте</a:t>
            </a:r>
            <a:r>
              <a:rPr sz="19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Arial"/>
                <a:cs typeface="Arial"/>
              </a:rPr>
              <a:t>внимательны</a:t>
            </a:r>
            <a:r>
              <a:rPr sz="19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Arial"/>
                <a:cs typeface="Arial"/>
              </a:rPr>
              <a:t>при</a:t>
            </a:r>
            <a:r>
              <a:rPr sz="19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spc="-20" dirty="0">
                <a:solidFill>
                  <a:srgbClr val="C00000"/>
                </a:solidFill>
                <a:latin typeface="Arial"/>
                <a:cs typeface="Arial"/>
              </a:rPr>
              <a:t>подготовке </a:t>
            </a:r>
            <a:r>
              <a:rPr sz="19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Arial"/>
                <a:cs typeface="Arial"/>
              </a:rPr>
              <a:t>конкурсной</a:t>
            </a:r>
            <a:r>
              <a:rPr sz="19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Arial"/>
                <a:cs typeface="Arial"/>
              </a:rPr>
              <a:t>документации</a:t>
            </a:r>
            <a:r>
              <a:rPr sz="19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Arial"/>
                <a:cs typeface="Arial"/>
              </a:rPr>
              <a:t>по</a:t>
            </a:r>
            <a:r>
              <a:rPr sz="19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C00000"/>
                </a:solidFill>
                <a:latin typeface="Arial"/>
                <a:cs typeface="Arial"/>
              </a:rPr>
              <a:t>проекту!</a:t>
            </a:r>
            <a:endParaRPr sz="190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8919" y="7452562"/>
            <a:ext cx="719836" cy="719835"/>
          </a:xfrm>
          <a:prstGeom prst="rect">
            <a:avLst/>
          </a:prstGeom>
        </p:spPr>
      </p:pic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339720"/>
            <a:ext cx="71996" cy="7200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251" y="3059810"/>
            <a:ext cx="72009" cy="7200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251" y="5220080"/>
            <a:ext cx="72009" cy="7200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03931" y="1390903"/>
            <a:ext cx="6754495" cy="745490"/>
            <a:chOff x="103931" y="1390903"/>
            <a:chExt cx="6754495" cy="745490"/>
          </a:xfrm>
        </p:grpSpPr>
        <p:sp>
          <p:nvSpPr>
            <p:cNvPr id="7" name="object 7"/>
            <p:cNvSpPr/>
            <p:nvPr/>
          </p:nvSpPr>
          <p:spPr>
            <a:xfrm>
              <a:off x="728700" y="1403692"/>
              <a:ext cx="6129655" cy="720090"/>
            </a:xfrm>
            <a:custGeom>
              <a:avLst/>
              <a:gdLst/>
              <a:ahLst/>
              <a:cxnLst/>
              <a:rect l="l" t="t" r="r" b="b"/>
              <a:pathLst>
                <a:path w="6129655" h="720089">
                  <a:moveTo>
                    <a:pt x="6129274" y="0"/>
                  </a:moveTo>
                  <a:lnTo>
                    <a:pt x="0" y="0"/>
                  </a:lnTo>
                  <a:lnTo>
                    <a:pt x="0" y="720001"/>
                  </a:lnTo>
                  <a:lnTo>
                    <a:pt x="6129274" y="720001"/>
                  </a:lnTo>
                  <a:lnTo>
                    <a:pt x="6129274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728170" y="720090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09448" y="1591183"/>
            <a:ext cx="6186170" cy="7155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>
              <a:lnSpc>
                <a:spcPct val="100000"/>
              </a:lnSpc>
              <a:spcBef>
                <a:spcPts val="100"/>
              </a:spcBef>
              <a:tabLst>
                <a:tab pos="1934845" algn="l"/>
              </a:tabLst>
            </a:pPr>
            <a:r>
              <a:rPr sz="3000" b="1" baseline="1388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3000" b="1" spc="-22" baseline="1388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000" b="1" spc="-44" baseline="1388" dirty="0">
                <a:solidFill>
                  <a:srgbClr val="C00000"/>
                </a:solidFill>
                <a:latin typeface="Arial"/>
                <a:cs typeface="Arial"/>
              </a:rPr>
              <a:t>ЭТАП:	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Оценка</a:t>
            </a:r>
            <a:r>
              <a:rPr sz="20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проектов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5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Оценка</a:t>
            </a:r>
            <a:r>
              <a:rPr sz="20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проектов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осуществляется</a:t>
            </a:r>
            <a:endParaRPr sz="20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Региональной</a:t>
            </a:r>
            <a:r>
              <a:rPr sz="20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конкурсной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комиссией</a:t>
            </a:r>
            <a:endParaRPr sz="2000">
              <a:latin typeface="Arial"/>
              <a:cs typeface="Arial"/>
            </a:endParaRPr>
          </a:p>
          <a:p>
            <a:pPr marL="12700" marR="492759">
              <a:lnSpc>
                <a:spcPct val="100000"/>
              </a:lnSpc>
              <a:spcBef>
                <a:spcPts val="869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Проекты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 не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допускаются</a:t>
            </a:r>
            <a:r>
              <a:rPr sz="20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участию</a:t>
            </a:r>
            <a:r>
              <a:rPr sz="20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случае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несоответствия:</a:t>
            </a:r>
            <a:endParaRPr sz="2000">
              <a:latin typeface="Arial"/>
              <a:cs typeface="Arial"/>
            </a:endParaRPr>
          </a:p>
          <a:p>
            <a:pPr marL="86360" marR="36830" algn="just">
              <a:lnSpc>
                <a:spcPct val="100000"/>
              </a:lnSpc>
              <a:spcBef>
                <a:spcPts val="150"/>
              </a:spcBef>
              <a:buChar char="-"/>
              <a:tabLst>
                <a:tab pos="227329" algn="l"/>
              </a:tabLst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вопросов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местного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значения,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решение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которых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может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быть</a:t>
            </a:r>
            <a:r>
              <a:rPr sz="1800" spc="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направлен</a:t>
            </a:r>
            <a:r>
              <a:rPr sz="1800" spc="4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</a:t>
            </a:r>
            <a:r>
              <a:rPr sz="1800" spc="434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(п.</a:t>
            </a:r>
            <a:r>
              <a:rPr sz="1800" spc="4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1.5,</a:t>
            </a:r>
            <a:r>
              <a:rPr sz="1800" spc="47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1.6</a:t>
            </a:r>
            <a:r>
              <a:rPr sz="1800" spc="4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Положения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о 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конкурсном</a:t>
            </a:r>
            <a:r>
              <a:rPr sz="1800" spc="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отборе);</a:t>
            </a:r>
            <a:endParaRPr sz="1800">
              <a:latin typeface="Microsoft Sans Serif"/>
              <a:cs typeface="Microsoft Sans Serif"/>
            </a:endParaRPr>
          </a:p>
          <a:p>
            <a:pPr marL="86360" marR="36830" algn="just">
              <a:lnSpc>
                <a:spcPct val="100000"/>
              </a:lnSpc>
              <a:buChar char="-"/>
              <a:tabLst>
                <a:tab pos="227329" algn="l"/>
              </a:tabLst>
            </a:pP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комплектности</a:t>
            </a:r>
            <a:r>
              <a:rPr sz="1800" spc="6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66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пакета</a:t>
            </a:r>
            <a:r>
              <a:rPr sz="1800" spc="395" dirty="0">
                <a:solidFill>
                  <a:srgbClr val="7E7E7E"/>
                </a:solidFill>
                <a:latin typeface="Microsoft Sans Serif"/>
                <a:cs typeface="Microsoft Sans Serif"/>
              </a:rPr>
              <a:t>  </a:t>
            </a:r>
            <a:r>
              <a:rPr sz="1800" spc="4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конкурсных</a:t>
            </a:r>
            <a:r>
              <a:rPr sz="1800" spc="425" dirty="0">
                <a:solidFill>
                  <a:srgbClr val="7E7E7E"/>
                </a:solidFill>
                <a:latin typeface="Microsoft Sans Serif"/>
                <a:cs typeface="Microsoft Sans Serif"/>
              </a:rPr>
              <a:t>  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документов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(п.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3.2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Положения)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Критерии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оценки:</a:t>
            </a:r>
            <a:endParaRPr sz="2000">
              <a:latin typeface="Arial"/>
              <a:cs typeface="Arial"/>
            </a:endParaRPr>
          </a:p>
          <a:p>
            <a:pPr marL="86360" marR="8255" algn="just">
              <a:lnSpc>
                <a:spcPct val="100000"/>
              </a:lnSpc>
              <a:spcBef>
                <a:spcPts val="305"/>
              </a:spcBef>
              <a:buChar char="-"/>
              <a:tabLst>
                <a:tab pos="227329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софинансирование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счет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добровольных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пожертвований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физических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лиц;</a:t>
            </a:r>
            <a:endParaRPr sz="1800">
              <a:latin typeface="Microsoft Sans Serif"/>
              <a:cs typeface="Microsoft Sans Serif"/>
            </a:endParaRPr>
          </a:p>
          <a:p>
            <a:pPr marL="86360" marR="8255" algn="just">
              <a:lnSpc>
                <a:spcPct val="100000"/>
              </a:lnSpc>
              <a:buChar char="-"/>
              <a:tabLst>
                <a:tab pos="227329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софинансирование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счет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добровольных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пожертвований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юридических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и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(или)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ИП;</a:t>
            </a:r>
            <a:endParaRPr sz="1800">
              <a:latin typeface="Microsoft Sans Serif"/>
              <a:cs typeface="Microsoft Sans Serif"/>
            </a:endParaRPr>
          </a:p>
          <a:p>
            <a:pPr marL="86360" marR="6350" algn="just">
              <a:lnSpc>
                <a:spcPct val="100000"/>
              </a:lnSpc>
              <a:buChar char="-"/>
              <a:tabLst>
                <a:tab pos="227329" algn="l"/>
              </a:tabLst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доля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участников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собрания,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проголосовавших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 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реализацию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проекта,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согласно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протоколу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собрания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граждан;</a:t>
            </a:r>
            <a:endParaRPr sz="1800">
              <a:latin typeface="Microsoft Sans Serif"/>
              <a:cs typeface="Microsoft Sans Serif"/>
            </a:endParaRPr>
          </a:p>
          <a:p>
            <a:pPr marL="225425" indent="-13970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226060" algn="l"/>
              </a:tabLst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степень</a:t>
            </a:r>
            <a:r>
              <a:rPr sz="1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социальной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значимости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проекта;</a:t>
            </a:r>
            <a:endParaRPr sz="1800">
              <a:latin typeface="Microsoft Sans Serif"/>
              <a:cs typeface="Microsoft Sans Serif"/>
            </a:endParaRPr>
          </a:p>
          <a:p>
            <a:pPr marL="86360" marR="6350" algn="just">
              <a:lnSpc>
                <a:spcPct val="100000"/>
              </a:lnSpc>
              <a:buChar char="-"/>
              <a:tabLst>
                <a:tab pos="227329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наличие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вклада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граждан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(или)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юридических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 (ИП)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в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неденежной</a:t>
            </a:r>
            <a:r>
              <a:rPr sz="18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форме;</a:t>
            </a:r>
            <a:endParaRPr sz="1800">
              <a:latin typeface="Microsoft Sans Serif"/>
              <a:cs typeface="Microsoft Sans Serif"/>
            </a:endParaRPr>
          </a:p>
          <a:p>
            <a:pPr marL="226695" indent="-140970" algn="just">
              <a:lnSpc>
                <a:spcPct val="100000"/>
              </a:lnSpc>
              <a:buChar char="-"/>
              <a:tabLst>
                <a:tab pos="227329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наличие</a:t>
            </a:r>
            <a:r>
              <a:rPr sz="1800" spc="1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положительного</a:t>
            </a:r>
            <a:r>
              <a:rPr sz="1800" spc="16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экономического</a:t>
            </a:r>
            <a:r>
              <a:rPr sz="1800" spc="17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эффекта</a:t>
            </a:r>
            <a:r>
              <a:rPr sz="1800" spc="1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endParaRPr sz="1800">
              <a:latin typeface="Microsoft Sans Serif"/>
              <a:cs typeface="Microsoft Sans Serif"/>
            </a:endParaRPr>
          </a:p>
          <a:p>
            <a:pPr marL="86360" algn="just">
              <a:lnSpc>
                <a:spcPct val="100000"/>
              </a:lnSpc>
            </a:pP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бюджета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муниципального</a:t>
            </a:r>
            <a:r>
              <a:rPr sz="1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0642" y="1547634"/>
            <a:ext cx="432054" cy="432041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sp>
        <p:nvSpPr>
          <p:cNvPr id="3" name="object 3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32101" y="1438783"/>
            <a:ext cx="334581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Распределение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субсидий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заключение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соглашений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931" y="1391030"/>
            <a:ext cx="2113915" cy="745490"/>
            <a:chOff x="103931" y="1391030"/>
            <a:chExt cx="2113915" cy="745490"/>
          </a:xfrm>
        </p:grpSpPr>
        <p:sp>
          <p:nvSpPr>
            <p:cNvPr id="6" name="object 6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883716" y="1583512"/>
            <a:ext cx="10071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2651" y="1539811"/>
            <a:ext cx="360045" cy="44786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09448" y="2106295"/>
            <a:ext cx="6067425" cy="2306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Распределение</a:t>
            </a:r>
            <a:r>
              <a:rPr sz="20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субсидий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перечень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проектов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ежегодно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утверждается</a:t>
            </a:r>
            <a:r>
              <a:rPr sz="20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постановлением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Правительства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области</a:t>
            </a:r>
            <a:r>
              <a:rPr sz="20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подлежит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изменению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3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Для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заключения соглашений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о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предоставлении </a:t>
            </a:r>
            <a:r>
              <a:rPr sz="2000" b="1" spc="-5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субсидий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необходимо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представить:</a:t>
            </a:r>
            <a:endParaRPr sz="2000">
              <a:latin typeface="Arial"/>
              <a:cs typeface="Arial"/>
            </a:endParaRPr>
          </a:p>
          <a:p>
            <a:pPr marL="86360">
              <a:lnSpc>
                <a:spcPct val="100000"/>
              </a:lnSpc>
              <a:spcBef>
                <a:spcPts val="660"/>
              </a:spcBef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-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банковские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реквизиты;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251" y="2267711"/>
            <a:ext cx="72009" cy="7200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2837179" y="5884545"/>
            <a:ext cx="3752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6175" algn="l"/>
                <a:tab pos="2323465" algn="l"/>
                <a:tab pos="2783840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ос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-6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55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ср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дств	в	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зм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04334" y="6158560"/>
            <a:ext cx="18891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предоставленной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3514" y="5884545"/>
            <a:ext cx="208280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неиспользованный </a:t>
            </a:r>
            <a:r>
              <a:rPr sz="1800" spc="-47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опор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ц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ональн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м 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муниципальному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16200" y="6158560"/>
            <a:ext cx="143764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430" algn="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объему</a:t>
            </a:r>
            <a:endParaRPr sz="18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образованию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46194" y="6433566"/>
            <a:ext cx="878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95" dirty="0">
                <a:solidFill>
                  <a:srgbClr val="7E7E7E"/>
                </a:solidFill>
                <a:latin typeface="Microsoft Sans Serif"/>
                <a:cs typeface="Microsoft Sans Serif"/>
              </a:rPr>
              <a:t>б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ти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17007" y="6433566"/>
            <a:ext cx="1075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субсидии,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9448" y="5292089"/>
            <a:ext cx="541655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случае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экономии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средств,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сложившейся </a:t>
            </a:r>
            <a:r>
              <a:rPr sz="2000" b="1" spc="-5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ходе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реализации</a:t>
            </a:r>
            <a:r>
              <a:rPr sz="20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проекта: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9448" y="6707885"/>
            <a:ext cx="6222365" cy="2162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 marR="43180">
              <a:lnSpc>
                <a:spcPct val="100000"/>
              </a:lnSpc>
              <a:spcBef>
                <a:spcPts val="100"/>
              </a:spcBef>
              <a:tabLst>
                <a:tab pos="1359535" algn="l"/>
                <a:tab pos="2551430" algn="l"/>
                <a:tab pos="2924810" algn="l"/>
                <a:tab pos="4283075" algn="l"/>
                <a:tab pos="5340985" algn="l"/>
                <a:tab pos="5854700" algn="l"/>
              </a:tabLst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</a:t>
            </a:r>
            <a:r>
              <a:rPr sz="1800" spc="-6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жит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з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у	в	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95" dirty="0">
                <a:solidFill>
                  <a:srgbClr val="7E7E7E"/>
                </a:solidFill>
                <a:latin typeface="Microsoft Sans Serif"/>
                <a:cs typeface="Microsoft Sans Serif"/>
              </a:rPr>
              <a:t>б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астно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й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б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ю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ж</a:t>
            </a:r>
            <a:r>
              <a:rPr sz="1800" spc="-10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т	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(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.	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5.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5 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Положения)</a:t>
            </a:r>
            <a:endParaRPr sz="18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49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Не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использованные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по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состоянию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на 1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января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текущего</a:t>
            </a:r>
            <a:r>
              <a:rPr sz="20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финансового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 года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субсидии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подлежат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возврату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доход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областного бюджета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течение </a:t>
            </a:r>
            <a:r>
              <a:rPr sz="2000" b="1" spc="-5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первых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15 рабочих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дней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текущего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финансового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года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1251" y="5436108"/>
            <a:ext cx="72009" cy="7200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251" y="3563873"/>
            <a:ext cx="72009" cy="7200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2225801" y="4387722"/>
            <a:ext cx="4368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57425" algn="l"/>
                <a:tab pos="3830954" algn="l"/>
              </a:tabLst>
            </a:pP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м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ниц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ьно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о	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во</a:t>
            </a:r>
            <a:r>
              <a:rPr sz="1800" spc="-55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о	</a:t>
            </a:r>
            <a:r>
              <a:rPr sz="1800" spc="-6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35529" y="4662042"/>
            <a:ext cx="4257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7265" algn="l"/>
                <a:tab pos="2881630" algn="l"/>
              </a:tabLst>
            </a:pP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бюджет	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	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3514" y="4387722"/>
            <a:ext cx="172021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-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реквизиты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тв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ж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аю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щ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70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о 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26" name="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1251" y="7452359"/>
            <a:ext cx="72009" cy="72008"/>
          </a:xfrm>
          <a:prstGeom prst="rect">
            <a:avLst/>
          </a:prstGeom>
        </p:spPr>
      </p:pic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4292" y="2333370"/>
            <a:ext cx="6356350" cy="276998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Народный бюджет </a:t>
            </a:r>
            <a:r>
              <a:rPr lang="ru-RU" dirty="0" smtClean="0"/>
              <a:t>– это возможность для жителей муниципальных образований  области принять активное участие  в разработке и реализации социальных инициатив, направленных на улучшение качества жизни в поселениях. </a:t>
            </a:r>
          </a:p>
          <a:p>
            <a:r>
              <a:rPr lang="ru-RU" dirty="0" smtClean="0"/>
              <a:t>Он реализуется благодаря  инициативам наших граждан, наших старост, общественных объединений. Во главе проекта стоит человек, который вносит личный вклад в развитие своего двора, улицы или сквера через инициирование предложений и реализацию проектов, помогающих сделать жизнь в наших поселениях комфортнее.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520434" y="2322568"/>
            <a:ext cx="2513330" cy="1932939"/>
            <a:chOff x="3520434" y="2322568"/>
            <a:chExt cx="2513330" cy="193293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20434" y="2322568"/>
              <a:ext cx="2513087" cy="193244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550157" y="2339721"/>
              <a:ext cx="2399665" cy="720090"/>
            </a:xfrm>
            <a:custGeom>
              <a:avLst/>
              <a:gdLst/>
              <a:ahLst/>
              <a:cxnLst/>
              <a:rect l="l" t="t" r="r" b="b"/>
              <a:pathLst>
                <a:path w="2399665" h="720089">
                  <a:moveTo>
                    <a:pt x="2279141" y="0"/>
                  </a:moveTo>
                  <a:lnTo>
                    <a:pt x="120014" y="0"/>
                  </a:lnTo>
                  <a:lnTo>
                    <a:pt x="73348" y="9429"/>
                  </a:lnTo>
                  <a:lnTo>
                    <a:pt x="35194" y="35147"/>
                  </a:lnTo>
                  <a:lnTo>
                    <a:pt x="9447" y="73294"/>
                  </a:lnTo>
                  <a:lnTo>
                    <a:pt x="0" y="120014"/>
                  </a:lnTo>
                  <a:lnTo>
                    <a:pt x="0" y="600075"/>
                  </a:lnTo>
                  <a:lnTo>
                    <a:pt x="9447" y="646795"/>
                  </a:lnTo>
                  <a:lnTo>
                    <a:pt x="35194" y="684942"/>
                  </a:lnTo>
                  <a:lnTo>
                    <a:pt x="73348" y="710660"/>
                  </a:lnTo>
                  <a:lnTo>
                    <a:pt x="120014" y="720089"/>
                  </a:lnTo>
                  <a:lnTo>
                    <a:pt x="2279141" y="720089"/>
                  </a:lnTo>
                  <a:lnTo>
                    <a:pt x="2325862" y="710660"/>
                  </a:lnTo>
                  <a:lnTo>
                    <a:pt x="2364009" y="684942"/>
                  </a:lnTo>
                  <a:lnTo>
                    <a:pt x="2389727" y="646795"/>
                  </a:lnTo>
                  <a:lnTo>
                    <a:pt x="2399156" y="600075"/>
                  </a:lnTo>
                  <a:lnTo>
                    <a:pt x="2399156" y="120014"/>
                  </a:lnTo>
                  <a:lnTo>
                    <a:pt x="2389727" y="73294"/>
                  </a:lnTo>
                  <a:lnTo>
                    <a:pt x="2364009" y="35147"/>
                  </a:lnTo>
                  <a:lnTo>
                    <a:pt x="2325862" y="9429"/>
                  </a:lnTo>
                  <a:lnTo>
                    <a:pt x="2279141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395596" y="2422397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sz="1800" b="1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этап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537458" y="2898520"/>
            <a:ext cx="2425065" cy="1285875"/>
            <a:chOff x="3537458" y="2898520"/>
            <a:chExt cx="2425065" cy="1285875"/>
          </a:xfrm>
        </p:grpSpPr>
        <p:sp>
          <p:nvSpPr>
            <p:cNvPr id="8" name="object 8"/>
            <p:cNvSpPr/>
            <p:nvPr/>
          </p:nvSpPr>
          <p:spPr>
            <a:xfrm>
              <a:off x="3550158" y="2911220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2189099" y="0"/>
                  </a:moveTo>
                  <a:lnTo>
                    <a:pt x="210057" y="0"/>
                  </a:lnTo>
                  <a:lnTo>
                    <a:pt x="161912" y="5543"/>
                  </a:lnTo>
                  <a:lnTo>
                    <a:pt x="117706" y="21336"/>
                  </a:lnTo>
                  <a:lnTo>
                    <a:pt x="78702" y="46116"/>
                  </a:lnTo>
                  <a:lnTo>
                    <a:pt x="46166" y="78625"/>
                  </a:lnTo>
                  <a:lnTo>
                    <a:pt x="21361" y="117604"/>
                  </a:lnTo>
                  <a:lnTo>
                    <a:pt x="5550" y="161792"/>
                  </a:lnTo>
                  <a:lnTo>
                    <a:pt x="0" y="209930"/>
                  </a:lnTo>
                  <a:lnTo>
                    <a:pt x="0" y="1050036"/>
                  </a:lnTo>
                  <a:lnTo>
                    <a:pt x="5550" y="1098174"/>
                  </a:lnTo>
                  <a:lnTo>
                    <a:pt x="21361" y="1142362"/>
                  </a:lnTo>
                  <a:lnTo>
                    <a:pt x="46166" y="1181341"/>
                  </a:lnTo>
                  <a:lnTo>
                    <a:pt x="78702" y="1213850"/>
                  </a:lnTo>
                  <a:lnTo>
                    <a:pt x="117706" y="1238630"/>
                  </a:lnTo>
                  <a:lnTo>
                    <a:pt x="161912" y="1254423"/>
                  </a:lnTo>
                  <a:lnTo>
                    <a:pt x="210057" y="1259966"/>
                  </a:lnTo>
                  <a:lnTo>
                    <a:pt x="2189099" y="1259966"/>
                  </a:lnTo>
                  <a:lnTo>
                    <a:pt x="2237244" y="1254423"/>
                  </a:lnTo>
                  <a:lnTo>
                    <a:pt x="2281450" y="1238630"/>
                  </a:lnTo>
                  <a:lnTo>
                    <a:pt x="2320454" y="1213850"/>
                  </a:lnTo>
                  <a:lnTo>
                    <a:pt x="2352990" y="1181341"/>
                  </a:lnTo>
                  <a:lnTo>
                    <a:pt x="2377795" y="1142362"/>
                  </a:lnTo>
                  <a:lnTo>
                    <a:pt x="2393606" y="1098174"/>
                  </a:lnTo>
                  <a:lnTo>
                    <a:pt x="2399156" y="1050036"/>
                  </a:lnTo>
                  <a:lnTo>
                    <a:pt x="2399156" y="209930"/>
                  </a:lnTo>
                  <a:lnTo>
                    <a:pt x="2393606" y="161792"/>
                  </a:lnTo>
                  <a:lnTo>
                    <a:pt x="2377795" y="117604"/>
                  </a:lnTo>
                  <a:lnTo>
                    <a:pt x="2352990" y="78625"/>
                  </a:lnTo>
                  <a:lnTo>
                    <a:pt x="2320454" y="46116"/>
                  </a:lnTo>
                  <a:lnTo>
                    <a:pt x="2281450" y="21336"/>
                  </a:lnTo>
                  <a:lnTo>
                    <a:pt x="2237244" y="5543"/>
                  </a:lnTo>
                  <a:lnTo>
                    <a:pt x="21890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50158" y="2911220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0" y="209930"/>
                  </a:moveTo>
                  <a:lnTo>
                    <a:pt x="5550" y="161792"/>
                  </a:lnTo>
                  <a:lnTo>
                    <a:pt x="21361" y="117604"/>
                  </a:lnTo>
                  <a:lnTo>
                    <a:pt x="46166" y="78625"/>
                  </a:lnTo>
                  <a:lnTo>
                    <a:pt x="78702" y="46116"/>
                  </a:lnTo>
                  <a:lnTo>
                    <a:pt x="117706" y="21336"/>
                  </a:lnTo>
                  <a:lnTo>
                    <a:pt x="161912" y="5543"/>
                  </a:lnTo>
                  <a:lnTo>
                    <a:pt x="210057" y="0"/>
                  </a:lnTo>
                  <a:lnTo>
                    <a:pt x="2189099" y="0"/>
                  </a:lnTo>
                  <a:lnTo>
                    <a:pt x="2237244" y="5543"/>
                  </a:lnTo>
                  <a:lnTo>
                    <a:pt x="2281450" y="21336"/>
                  </a:lnTo>
                  <a:lnTo>
                    <a:pt x="2320454" y="46116"/>
                  </a:lnTo>
                  <a:lnTo>
                    <a:pt x="2352990" y="78625"/>
                  </a:lnTo>
                  <a:lnTo>
                    <a:pt x="2377795" y="117604"/>
                  </a:lnTo>
                  <a:lnTo>
                    <a:pt x="2393606" y="161792"/>
                  </a:lnTo>
                  <a:lnTo>
                    <a:pt x="2399156" y="209930"/>
                  </a:lnTo>
                  <a:lnTo>
                    <a:pt x="2399156" y="1050036"/>
                  </a:lnTo>
                  <a:lnTo>
                    <a:pt x="2393606" y="1098174"/>
                  </a:lnTo>
                  <a:lnTo>
                    <a:pt x="2377795" y="1142362"/>
                  </a:lnTo>
                  <a:lnTo>
                    <a:pt x="2352990" y="1181341"/>
                  </a:lnTo>
                  <a:lnTo>
                    <a:pt x="2320454" y="1213850"/>
                  </a:lnTo>
                  <a:lnTo>
                    <a:pt x="2281450" y="1238630"/>
                  </a:lnTo>
                  <a:lnTo>
                    <a:pt x="2237244" y="1254423"/>
                  </a:lnTo>
                  <a:lnTo>
                    <a:pt x="2189099" y="1259966"/>
                  </a:lnTo>
                  <a:lnTo>
                    <a:pt x="210057" y="1259966"/>
                  </a:lnTo>
                  <a:lnTo>
                    <a:pt x="161912" y="1254423"/>
                  </a:lnTo>
                  <a:lnTo>
                    <a:pt x="117706" y="1238630"/>
                  </a:lnTo>
                  <a:lnTo>
                    <a:pt x="78702" y="1213850"/>
                  </a:lnTo>
                  <a:lnTo>
                    <a:pt x="46166" y="1181341"/>
                  </a:lnTo>
                  <a:lnTo>
                    <a:pt x="21361" y="1142362"/>
                  </a:lnTo>
                  <a:lnTo>
                    <a:pt x="5550" y="1098174"/>
                  </a:lnTo>
                  <a:lnTo>
                    <a:pt x="0" y="1050036"/>
                  </a:lnTo>
                  <a:lnTo>
                    <a:pt x="0" y="209930"/>
                  </a:lnTo>
                  <a:close/>
                </a:path>
              </a:pathLst>
            </a:custGeom>
            <a:ln w="254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123182" y="3036823"/>
            <a:ext cx="125412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515" marR="5080" indent="-4445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Про</a:t>
            </a:r>
            <a:r>
              <a:rPr sz="1600" b="1" spc="-30" dirty="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sz="1600" b="1" spc="-10" dirty="0">
                <a:solidFill>
                  <a:srgbClr val="7E7E7E"/>
                </a:solidFill>
                <a:latin typeface="Arial"/>
                <a:cs typeface="Arial"/>
              </a:rPr>
              <a:t>едение  </a:t>
            </a:r>
            <a:r>
              <a:rPr sz="1600" b="1" spc="-35" dirty="0">
                <a:solidFill>
                  <a:srgbClr val="C00000"/>
                </a:solidFill>
                <a:latin typeface="Arial"/>
                <a:cs typeface="Arial"/>
              </a:rPr>
              <a:t>СОБРАНИЯ </a:t>
            </a:r>
            <a:r>
              <a:rPr sz="1600" b="1" spc="-43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ЖИТЕЛЕЙ</a:t>
            </a:r>
            <a:endParaRPr sz="16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поселения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61053" y="2411729"/>
            <a:ext cx="432053" cy="432054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591317" y="6755884"/>
            <a:ext cx="2512060" cy="1932939"/>
            <a:chOff x="591317" y="6755884"/>
            <a:chExt cx="2512060" cy="1932939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1317" y="6755884"/>
              <a:ext cx="2511540" cy="193244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20687" y="6773036"/>
              <a:ext cx="2399665" cy="720090"/>
            </a:xfrm>
            <a:custGeom>
              <a:avLst/>
              <a:gdLst/>
              <a:ahLst/>
              <a:cxnLst/>
              <a:rect l="l" t="t" r="r" b="b"/>
              <a:pathLst>
                <a:path w="2399665" h="720090">
                  <a:moveTo>
                    <a:pt x="2279103" y="0"/>
                  </a:moveTo>
                  <a:lnTo>
                    <a:pt x="120015" y="0"/>
                  </a:lnTo>
                  <a:lnTo>
                    <a:pt x="73300" y="9429"/>
                  </a:lnTo>
                  <a:lnTo>
                    <a:pt x="35152" y="35147"/>
                  </a:lnTo>
                  <a:lnTo>
                    <a:pt x="9431" y="73294"/>
                  </a:lnTo>
                  <a:lnTo>
                    <a:pt x="0" y="120015"/>
                  </a:lnTo>
                  <a:lnTo>
                    <a:pt x="0" y="600075"/>
                  </a:lnTo>
                  <a:lnTo>
                    <a:pt x="9431" y="646741"/>
                  </a:lnTo>
                  <a:lnTo>
                    <a:pt x="35152" y="684895"/>
                  </a:lnTo>
                  <a:lnTo>
                    <a:pt x="73300" y="710642"/>
                  </a:lnTo>
                  <a:lnTo>
                    <a:pt x="120015" y="720090"/>
                  </a:lnTo>
                  <a:lnTo>
                    <a:pt x="2279103" y="720090"/>
                  </a:lnTo>
                  <a:lnTo>
                    <a:pt x="2325824" y="710642"/>
                  </a:lnTo>
                  <a:lnTo>
                    <a:pt x="2363971" y="684895"/>
                  </a:lnTo>
                  <a:lnTo>
                    <a:pt x="2389689" y="646741"/>
                  </a:lnTo>
                  <a:lnTo>
                    <a:pt x="2399118" y="600075"/>
                  </a:lnTo>
                  <a:lnTo>
                    <a:pt x="2399118" y="120015"/>
                  </a:lnTo>
                  <a:lnTo>
                    <a:pt x="2389689" y="73294"/>
                  </a:lnTo>
                  <a:lnTo>
                    <a:pt x="2363971" y="35147"/>
                  </a:lnTo>
                  <a:lnTo>
                    <a:pt x="2325824" y="9429"/>
                  </a:lnTo>
                  <a:lnTo>
                    <a:pt x="2279103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465325" y="6856221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800" b="1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этап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07987" y="7331709"/>
            <a:ext cx="2425065" cy="1285875"/>
            <a:chOff x="607987" y="7331709"/>
            <a:chExt cx="2425065" cy="1285875"/>
          </a:xfrm>
        </p:grpSpPr>
        <p:sp>
          <p:nvSpPr>
            <p:cNvPr id="17" name="object 17"/>
            <p:cNvSpPr/>
            <p:nvPr/>
          </p:nvSpPr>
          <p:spPr>
            <a:xfrm>
              <a:off x="620687" y="7344409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2189060" y="0"/>
                  </a:moveTo>
                  <a:lnTo>
                    <a:pt x="210007" y="0"/>
                  </a:lnTo>
                  <a:lnTo>
                    <a:pt x="161856" y="5550"/>
                  </a:lnTo>
                  <a:lnTo>
                    <a:pt x="117654" y="21361"/>
                  </a:lnTo>
                  <a:lnTo>
                    <a:pt x="78661" y="46166"/>
                  </a:lnTo>
                  <a:lnTo>
                    <a:pt x="46138" y="78702"/>
                  </a:lnTo>
                  <a:lnTo>
                    <a:pt x="21346" y="117706"/>
                  </a:lnTo>
                  <a:lnTo>
                    <a:pt x="5546" y="161912"/>
                  </a:lnTo>
                  <a:lnTo>
                    <a:pt x="0" y="210058"/>
                  </a:lnTo>
                  <a:lnTo>
                    <a:pt x="0" y="1050036"/>
                  </a:lnTo>
                  <a:lnTo>
                    <a:pt x="5546" y="1098186"/>
                  </a:lnTo>
                  <a:lnTo>
                    <a:pt x="21346" y="1142388"/>
                  </a:lnTo>
                  <a:lnTo>
                    <a:pt x="46138" y="1181381"/>
                  </a:lnTo>
                  <a:lnTo>
                    <a:pt x="78661" y="1213904"/>
                  </a:lnTo>
                  <a:lnTo>
                    <a:pt x="117654" y="1238696"/>
                  </a:lnTo>
                  <a:lnTo>
                    <a:pt x="161856" y="1254496"/>
                  </a:lnTo>
                  <a:lnTo>
                    <a:pt x="210007" y="1260043"/>
                  </a:lnTo>
                  <a:lnTo>
                    <a:pt x="2189060" y="1260043"/>
                  </a:lnTo>
                  <a:lnTo>
                    <a:pt x="2237206" y="1254496"/>
                  </a:lnTo>
                  <a:lnTo>
                    <a:pt x="2281412" y="1238696"/>
                  </a:lnTo>
                  <a:lnTo>
                    <a:pt x="2320415" y="1213904"/>
                  </a:lnTo>
                  <a:lnTo>
                    <a:pt x="2352952" y="1181381"/>
                  </a:lnTo>
                  <a:lnTo>
                    <a:pt x="2377757" y="1142388"/>
                  </a:lnTo>
                  <a:lnTo>
                    <a:pt x="2393567" y="1098186"/>
                  </a:lnTo>
                  <a:lnTo>
                    <a:pt x="2399118" y="1050036"/>
                  </a:lnTo>
                  <a:lnTo>
                    <a:pt x="2399118" y="210058"/>
                  </a:lnTo>
                  <a:lnTo>
                    <a:pt x="2393567" y="161912"/>
                  </a:lnTo>
                  <a:lnTo>
                    <a:pt x="2377757" y="117706"/>
                  </a:lnTo>
                  <a:lnTo>
                    <a:pt x="2352952" y="78702"/>
                  </a:lnTo>
                  <a:lnTo>
                    <a:pt x="2320415" y="46166"/>
                  </a:lnTo>
                  <a:lnTo>
                    <a:pt x="2281412" y="21361"/>
                  </a:lnTo>
                  <a:lnTo>
                    <a:pt x="2237206" y="5550"/>
                  </a:lnTo>
                  <a:lnTo>
                    <a:pt x="2189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0687" y="7344409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0" y="210058"/>
                  </a:moveTo>
                  <a:lnTo>
                    <a:pt x="5546" y="161912"/>
                  </a:lnTo>
                  <a:lnTo>
                    <a:pt x="21346" y="117706"/>
                  </a:lnTo>
                  <a:lnTo>
                    <a:pt x="46138" y="78702"/>
                  </a:lnTo>
                  <a:lnTo>
                    <a:pt x="78661" y="46166"/>
                  </a:lnTo>
                  <a:lnTo>
                    <a:pt x="117654" y="21361"/>
                  </a:lnTo>
                  <a:lnTo>
                    <a:pt x="161856" y="5550"/>
                  </a:lnTo>
                  <a:lnTo>
                    <a:pt x="210007" y="0"/>
                  </a:lnTo>
                  <a:lnTo>
                    <a:pt x="2189060" y="0"/>
                  </a:lnTo>
                  <a:lnTo>
                    <a:pt x="2237206" y="5550"/>
                  </a:lnTo>
                  <a:lnTo>
                    <a:pt x="2281412" y="21361"/>
                  </a:lnTo>
                  <a:lnTo>
                    <a:pt x="2320415" y="46166"/>
                  </a:lnTo>
                  <a:lnTo>
                    <a:pt x="2352952" y="78702"/>
                  </a:lnTo>
                  <a:lnTo>
                    <a:pt x="2377757" y="117706"/>
                  </a:lnTo>
                  <a:lnTo>
                    <a:pt x="2393567" y="161912"/>
                  </a:lnTo>
                  <a:lnTo>
                    <a:pt x="2399118" y="210058"/>
                  </a:lnTo>
                  <a:lnTo>
                    <a:pt x="2399118" y="1050036"/>
                  </a:lnTo>
                  <a:lnTo>
                    <a:pt x="2393567" y="1098186"/>
                  </a:lnTo>
                  <a:lnTo>
                    <a:pt x="2377757" y="1142388"/>
                  </a:lnTo>
                  <a:lnTo>
                    <a:pt x="2352952" y="1181381"/>
                  </a:lnTo>
                  <a:lnTo>
                    <a:pt x="2320415" y="1213904"/>
                  </a:lnTo>
                  <a:lnTo>
                    <a:pt x="2281412" y="1238696"/>
                  </a:lnTo>
                  <a:lnTo>
                    <a:pt x="2237206" y="1254496"/>
                  </a:lnTo>
                  <a:lnTo>
                    <a:pt x="2189060" y="1260043"/>
                  </a:lnTo>
                  <a:lnTo>
                    <a:pt x="210007" y="1260043"/>
                  </a:lnTo>
                  <a:lnTo>
                    <a:pt x="161856" y="1254496"/>
                  </a:lnTo>
                  <a:lnTo>
                    <a:pt x="117654" y="1238696"/>
                  </a:lnTo>
                  <a:lnTo>
                    <a:pt x="78661" y="1213904"/>
                  </a:lnTo>
                  <a:lnTo>
                    <a:pt x="46138" y="1181381"/>
                  </a:lnTo>
                  <a:lnTo>
                    <a:pt x="21346" y="1142388"/>
                  </a:lnTo>
                  <a:lnTo>
                    <a:pt x="5546" y="1098186"/>
                  </a:lnTo>
                  <a:lnTo>
                    <a:pt x="0" y="1050036"/>
                  </a:lnTo>
                  <a:lnTo>
                    <a:pt x="0" y="210058"/>
                  </a:lnTo>
                  <a:close/>
                </a:path>
              </a:pathLst>
            </a:custGeom>
            <a:ln w="254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88923" y="7470775"/>
            <a:ext cx="206121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ОЦЕНКА</a:t>
            </a:r>
            <a:r>
              <a:rPr sz="16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ПРОЕКТОВ</a:t>
            </a:r>
            <a:endParaRPr sz="1600">
              <a:latin typeface="Arial"/>
              <a:cs typeface="Arial"/>
            </a:endParaRPr>
          </a:p>
          <a:p>
            <a:pPr marL="314325" marR="303530" algn="ctr">
              <a:lnSpc>
                <a:spcPct val="100000"/>
              </a:lnSpc>
            </a:pPr>
            <a:r>
              <a:rPr sz="1600" b="1" spc="-40" dirty="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7E7E7E"/>
                </a:solidFill>
                <a:latin typeface="Arial"/>
                <a:cs typeface="Arial"/>
              </a:rPr>
              <a:t>ег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иона</a:t>
            </a: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ьной  </a:t>
            </a: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конкурсной </a:t>
            </a:r>
            <a:r>
              <a:rPr sz="1600" b="1" spc="-10" dirty="0">
                <a:solidFill>
                  <a:srgbClr val="7E7E7E"/>
                </a:solidFill>
                <a:latin typeface="Arial"/>
                <a:cs typeface="Arial"/>
              </a:rPr>
              <a:t> комиссией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79017" y="6876300"/>
            <a:ext cx="2550160" cy="1512570"/>
            <a:chOff x="879017" y="6876300"/>
            <a:chExt cx="2550160" cy="1512570"/>
          </a:xfrm>
        </p:grpSpPr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9017" y="6876300"/>
              <a:ext cx="432054" cy="43204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140963" y="7668386"/>
              <a:ext cx="288290" cy="720090"/>
            </a:xfrm>
            <a:custGeom>
              <a:avLst/>
              <a:gdLst/>
              <a:ahLst/>
              <a:cxnLst/>
              <a:rect l="l" t="t" r="r" b="b"/>
              <a:pathLst>
                <a:path w="288289" h="720090">
                  <a:moveTo>
                    <a:pt x="144018" y="0"/>
                  </a:moveTo>
                  <a:lnTo>
                    <a:pt x="0" y="0"/>
                  </a:lnTo>
                  <a:lnTo>
                    <a:pt x="144018" y="359994"/>
                  </a:lnTo>
                  <a:lnTo>
                    <a:pt x="0" y="720039"/>
                  </a:lnTo>
                  <a:lnTo>
                    <a:pt x="144018" y="720039"/>
                  </a:lnTo>
                  <a:lnTo>
                    <a:pt x="288036" y="359994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520434" y="6755884"/>
            <a:ext cx="2513330" cy="1932939"/>
            <a:chOff x="3520434" y="6755884"/>
            <a:chExt cx="2513330" cy="1932939"/>
          </a:xfrm>
        </p:grpSpPr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20434" y="6755884"/>
              <a:ext cx="2513087" cy="193244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550157" y="6773036"/>
              <a:ext cx="2399665" cy="720090"/>
            </a:xfrm>
            <a:custGeom>
              <a:avLst/>
              <a:gdLst/>
              <a:ahLst/>
              <a:cxnLst/>
              <a:rect l="l" t="t" r="r" b="b"/>
              <a:pathLst>
                <a:path w="2399665" h="720090">
                  <a:moveTo>
                    <a:pt x="2279141" y="0"/>
                  </a:moveTo>
                  <a:lnTo>
                    <a:pt x="120014" y="0"/>
                  </a:lnTo>
                  <a:lnTo>
                    <a:pt x="73348" y="9429"/>
                  </a:lnTo>
                  <a:lnTo>
                    <a:pt x="35194" y="35147"/>
                  </a:lnTo>
                  <a:lnTo>
                    <a:pt x="9447" y="73294"/>
                  </a:lnTo>
                  <a:lnTo>
                    <a:pt x="0" y="120015"/>
                  </a:lnTo>
                  <a:lnTo>
                    <a:pt x="0" y="600075"/>
                  </a:lnTo>
                  <a:lnTo>
                    <a:pt x="9447" y="646741"/>
                  </a:lnTo>
                  <a:lnTo>
                    <a:pt x="35194" y="684895"/>
                  </a:lnTo>
                  <a:lnTo>
                    <a:pt x="73348" y="710642"/>
                  </a:lnTo>
                  <a:lnTo>
                    <a:pt x="120014" y="720090"/>
                  </a:lnTo>
                  <a:lnTo>
                    <a:pt x="2279141" y="720090"/>
                  </a:lnTo>
                  <a:lnTo>
                    <a:pt x="2325862" y="710642"/>
                  </a:lnTo>
                  <a:lnTo>
                    <a:pt x="2364009" y="684895"/>
                  </a:lnTo>
                  <a:lnTo>
                    <a:pt x="2389727" y="646741"/>
                  </a:lnTo>
                  <a:lnTo>
                    <a:pt x="2399156" y="600075"/>
                  </a:lnTo>
                  <a:lnTo>
                    <a:pt x="2399156" y="120015"/>
                  </a:lnTo>
                  <a:lnTo>
                    <a:pt x="2389727" y="73294"/>
                  </a:lnTo>
                  <a:lnTo>
                    <a:pt x="2364009" y="35147"/>
                  </a:lnTo>
                  <a:lnTo>
                    <a:pt x="2325862" y="9429"/>
                  </a:lnTo>
                  <a:lnTo>
                    <a:pt x="2279141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395596" y="6856221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sz="1800" b="1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этап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537458" y="7331709"/>
            <a:ext cx="2425065" cy="1285875"/>
            <a:chOff x="3537458" y="7331709"/>
            <a:chExt cx="2425065" cy="1285875"/>
          </a:xfrm>
        </p:grpSpPr>
        <p:sp>
          <p:nvSpPr>
            <p:cNvPr id="28" name="object 28"/>
            <p:cNvSpPr/>
            <p:nvPr/>
          </p:nvSpPr>
          <p:spPr>
            <a:xfrm>
              <a:off x="3550158" y="7344409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2189099" y="0"/>
                  </a:moveTo>
                  <a:lnTo>
                    <a:pt x="210057" y="0"/>
                  </a:lnTo>
                  <a:lnTo>
                    <a:pt x="161912" y="5550"/>
                  </a:lnTo>
                  <a:lnTo>
                    <a:pt x="117706" y="21361"/>
                  </a:lnTo>
                  <a:lnTo>
                    <a:pt x="78702" y="46166"/>
                  </a:lnTo>
                  <a:lnTo>
                    <a:pt x="46166" y="78702"/>
                  </a:lnTo>
                  <a:lnTo>
                    <a:pt x="21361" y="117706"/>
                  </a:lnTo>
                  <a:lnTo>
                    <a:pt x="5550" y="161912"/>
                  </a:lnTo>
                  <a:lnTo>
                    <a:pt x="0" y="210058"/>
                  </a:lnTo>
                  <a:lnTo>
                    <a:pt x="0" y="1050036"/>
                  </a:lnTo>
                  <a:lnTo>
                    <a:pt x="5550" y="1098186"/>
                  </a:lnTo>
                  <a:lnTo>
                    <a:pt x="21361" y="1142388"/>
                  </a:lnTo>
                  <a:lnTo>
                    <a:pt x="46166" y="1181381"/>
                  </a:lnTo>
                  <a:lnTo>
                    <a:pt x="78702" y="1213904"/>
                  </a:lnTo>
                  <a:lnTo>
                    <a:pt x="117706" y="1238696"/>
                  </a:lnTo>
                  <a:lnTo>
                    <a:pt x="161912" y="1254496"/>
                  </a:lnTo>
                  <a:lnTo>
                    <a:pt x="210057" y="1260043"/>
                  </a:lnTo>
                  <a:lnTo>
                    <a:pt x="2189099" y="1260043"/>
                  </a:lnTo>
                  <a:lnTo>
                    <a:pt x="2237244" y="1254496"/>
                  </a:lnTo>
                  <a:lnTo>
                    <a:pt x="2281450" y="1238696"/>
                  </a:lnTo>
                  <a:lnTo>
                    <a:pt x="2320454" y="1213904"/>
                  </a:lnTo>
                  <a:lnTo>
                    <a:pt x="2352990" y="1181381"/>
                  </a:lnTo>
                  <a:lnTo>
                    <a:pt x="2377795" y="1142388"/>
                  </a:lnTo>
                  <a:lnTo>
                    <a:pt x="2393606" y="1098186"/>
                  </a:lnTo>
                  <a:lnTo>
                    <a:pt x="2399156" y="1050036"/>
                  </a:lnTo>
                  <a:lnTo>
                    <a:pt x="2399156" y="210058"/>
                  </a:lnTo>
                  <a:lnTo>
                    <a:pt x="2393606" y="161912"/>
                  </a:lnTo>
                  <a:lnTo>
                    <a:pt x="2377795" y="117706"/>
                  </a:lnTo>
                  <a:lnTo>
                    <a:pt x="2352990" y="78702"/>
                  </a:lnTo>
                  <a:lnTo>
                    <a:pt x="2320454" y="46166"/>
                  </a:lnTo>
                  <a:lnTo>
                    <a:pt x="2281450" y="21361"/>
                  </a:lnTo>
                  <a:lnTo>
                    <a:pt x="2237244" y="5550"/>
                  </a:lnTo>
                  <a:lnTo>
                    <a:pt x="21890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50158" y="7344409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0" y="210058"/>
                  </a:moveTo>
                  <a:lnTo>
                    <a:pt x="5550" y="161912"/>
                  </a:lnTo>
                  <a:lnTo>
                    <a:pt x="21361" y="117706"/>
                  </a:lnTo>
                  <a:lnTo>
                    <a:pt x="46166" y="78702"/>
                  </a:lnTo>
                  <a:lnTo>
                    <a:pt x="78702" y="46166"/>
                  </a:lnTo>
                  <a:lnTo>
                    <a:pt x="117706" y="21361"/>
                  </a:lnTo>
                  <a:lnTo>
                    <a:pt x="161912" y="5550"/>
                  </a:lnTo>
                  <a:lnTo>
                    <a:pt x="210057" y="0"/>
                  </a:lnTo>
                  <a:lnTo>
                    <a:pt x="2189099" y="0"/>
                  </a:lnTo>
                  <a:lnTo>
                    <a:pt x="2237244" y="5550"/>
                  </a:lnTo>
                  <a:lnTo>
                    <a:pt x="2281450" y="21361"/>
                  </a:lnTo>
                  <a:lnTo>
                    <a:pt x="2320454" y="46166"/>
                  </a:lnTo>
                  <a:lnTo>
                    <a:pt x="2352990" y="78702"/>
                  </a:lnTo>
                  <a:lnTo>
                    <a:pt x="2377795" y="117706"/>
                  </a:lnTo>
                  <a:lnTo>
                    <a:pt x="2393606" y="161912"/>
                  </a:lnTo>
                  <a:lnTo>
                    <a:pt x="2399156" y="210058"/>
                  </a:lnTo>
                  <a:lnTo>
                    <a:pt x="2399156" y="1050036"/>
                  </a:lnTo>
                  <a:lnTo>
                    <a:pt x="2393606" y="1098186"/>
                  </a:lnTo>
                  <a:lnTo>
                    <a:pt x="2377795" y="1142388"/>
                  </a:lnTo>
                  <a:lnTo>
                    <a:pt x="2352990" y="1181381"/>
                  </a:lnTo>
                  <a:lnTo>
                    <a:pt x="2320454" y="1213904"/>
                  </a:lnTo>
                  <a:lnTo>
                    <a:pt x="2281450" y="1238696"/>
                  </a:lnTo>
                  <a:lnTo>
                    <a:pt x="2237244" y="1254496"/>
                  </a:lnTo>
                  <a:lnTo>
                    <a:pt x="2189099" y="1260043"/>
                  </a:lnTo>
                  <a:lnTo>
                    <a:pt x="210057" y="1260043"/>
                  </a:lnTo>
                  <a:lnTo>
                    <a:pt x="161912" y="1254496"/>
                  </a:lnTo>
                  <a:lnTo>
                    <a:pt x="117706" y="1238696"/>
                  </a:lnTo>
                  <a:lnTo>
                    <a:pt x="78702" y="1213904"/>
                  </a:lnTo>
                  <a:lnTo>
                    <a:pt x="46166" y="1181381"/>
                  </a:lnTo>
                  <a:lnTo>
                    <a:pt x="21361" y="1142388"/>
                  </a:lnTo>
                  <a:lnTo>
                    <a:pt x="5550" y="1098186"/>
                  </a:lnTo>
                  <a:lnTo>
                    <a:pt x="0" y="1050036"/>
                  </a:lnTo>
                  <a:lnTo>
                    <a:pt x="0" y="210058"/>
                  </a:lnTo>
                  <a:close/>
                </a:path>
              </a:pathLst>
            </a:custGeom>
            <a:ln w="254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836670" y="7470775"/>
            <a:ext cx="182753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150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600" b="1" spc="-9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СП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ЕДЕЛЕНИЕ 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СУБСИДИЙ</a:t>
            </a:r>
            <a:endParaRPr sz="1600">
              <a:latin typeface="Arial"/>
              <a:cs typeface="Arial"/>
            </a:endParaRPr>
          </a:p>
          <a:p>
            <a:pPr marL="222885" marR="215265" algn="ctr">
              <a:lnSpc>
                <a:spcPct val="100000"/>
              </a:lnSpc>
            </a:pP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1600" b="1" spc="-5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заключение </a:t>
            </a:r>
            <a:r>
              <a:rPr sz="1600" b="1" spc="-4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соглашений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1" name="object 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96995" y="6876224"/>
            <a:ext cx="360045" cy="447865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591317" y="2322568"/>
            <a:ext cx="2512060" cy="1932939"/>
            <a:chOff x="591317" y="2322568"/>
            <a:chExt cx="2512060" cy="1932939"/>
          </a:xfrm>
        </p:grpSpPr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1317" y="2322568"/>
              <a:ext cx="2511540" cy="193244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20687" y="2339721"/>
              <a:ext cx="2399665" cy="720090"/>
            </a:xfrm>
            <a:custGeom>
              <a:avLst/>
              <a:gdLst/>
              <a:ahLst/>
              <a:cxnLst/>
              <a:rect l="l" t="t" r="r" b="b"/>
              <a:pathLst>
                <a:path w="2399665" h="720089">
                  <a:moveTo>
                    <a:pt x="2279103" y="0"/>
                  </a:moveTo>
                  <a:lnTo>
                    <a:pt x="120015" y="0"/>
                  </a:lnTo>
                  <a:lnTo>
                    <a:pt x="73300" y="9429"/>
                  </a:lnTo>
                  <a:lnTo>
                    <a:pt x="35152" y="35147"/>
                  </a:lnTo>
                  <a:lnTo>
                    <a:pt x="9431" y="73294"/>
                  </a:lnTo>
                  <a:lnTo>
                    <a:pt x="0" y="120014"/>
                  </a:lnTo>
                  <a:lnTo>
                    <a:pt x="0" y="600075"/>
                  </a:lnTo>
                  <a:lnTo>
                    <a:pt x="9431" y="646795"/>
                  </a:lnTo>
                  <a:lnTo>
                    <a:pt x="35152" y="684942"/>
                  </a:lnTo>
                  <a:lnTo>
                    <a:pt x="73300" y="710660"/>
                  </a:lnTo>
                  <a:lnTo>
                    <a:pt x="120015" y="720089"/>
                  </a:lnTo>
                  <a:lnTo>
                    <a:pt x="2279103" y="720089"/>
                  </a:lnTo>
                  <a:lnTo>
                    <a:pt x="2325824" y="710660"/>
                  </a:lnTo>
                  <a:lnTo>
                    <a:pt x="2363971" y="684942"/>
                  </a:lnTo>
                  <a:lnTo>
                    <a:pt x="2389689" y="646795"/>
                  </a:lnTo>
                  <a:lnTo>
                    <a:pt x="2399118" y="600075"/>
                  </a:lnTo>
                  <a:lnTo>
                    <a:pt x="2399118" y="120014"/>
                  </a:lnTo>
                  <a:lnTo>
                    <a:pt x="2389689" y="73294"/>
                  </a:lnTo>
                  <a:lnTo>
                    <a:pt x="2363971" y="35147"/>
                  </a:lnTo>
                  <a:lnTo>
                    <a:pt x="2325824" y="9429"/>
                  </a:lnTo>
                  <a:lnTo>
                    <a:pt x="2279103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465325" y="2422397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sz="1800" b="1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этап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07987" y="2898520"/>
            <a:ext cx="2425065" cy="1285875"/>
            <a:chOff x="607987" y="2898520"/>
            <a:chExt cx="2425065" cy="1285875"/>
          </a:xfrm>
        </p:grpSpPr>
        <p:sp>
          <p:nvSpPr>
            <p:cNvPr id="37" name="object 37"/>
            <p:cNvSpPr/>
            <p:nvPr/>
          </p:nvSpPr>
          <p:spPr>
            <a:xfrm>
              <a:off x="620687" y="2911220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2189060" y="0"/>
                  </a:moveTo>
                  <a:lnTo>
                    <a:pt x="210007" y="0"/>
                  </a:lnTo>
                  <a:lnTo>
                    <a:pt x="161856" y="5543"/>
                  </a:lnTo>
                  <a:lnTo>
                    <a:pt x="117654" y="21336"/>
                  </a:lnTo>
                  <a:lnTo>
                    <a:pt x="78661" y="46116"/>
                  </a:lnTo>
                  <a:lnTo>
                    <a:pt x="46138" y="78625"/>
                  </a:lnTo>
                  <a:lnTo>
                    <a:pt x="21346" y="117604"/>
                  </a:lnTo>
                  <a:lnTo>
                    <a:pt x="5546" y="161792"/>
                  </a:lnTo>
                  <a:lnTo>
                    <a:pt x="0" y="209930"/>
                  </a:lnTo>
                  <a:lnTo>
                    <a:pt x="0" y="1050036"/>
                  </a:lnTo>
                  <a:lnTo>
                    <a:pt x="5546" y="1098174"/>
                  </a:lnTo>
                  <a:lnTo>
                    <a:pt x="21346" y="1142362"/>
                  </a:lnTo>
                  <a:lnTo>
                    <a:pt x="46138" y="1181341"/>
                  </a:lnTo>
                  <a:lnTo>
                    <a:pt x="78661" y="1213850"/>
                  </a:lnTo>
                  <a:lnTo>
                    <a:pt x="117654" y="1238630"/>
                  </a:lnTo>
                  <a:lnTo>
                    <a:pt x="161856" y="1254423"/>
                  </a:lnTo>
                  <a:lnTo>
                    <a:pt x="210007" y="1259966"/>
                  </a:lnTo>
                  <a:lnTo>
                    <a:pt x="2189060" y="1259966"/>
                  </a:lnTo>
                  <a:lnTo>
                    <a:pt x="2237206" y="1254423"/>
                  </a:lnTo>
                  <a:lnTo>
                    <a:pt x="2281412" y="1238630"/>
                  </a:lnTo>
                  <a:lnTo>
                    <a:pt x="2320415" y="1213850"/>
                  </a:lnTo>
                  <a:lnTo>
                    <a:pt x="2352952" y="1181341"/>
                  </a:lnTo>
                  <a:lnTo>
                    <a:pt x="2377757" y="1142362"/>
                  </a:lnTo>
                  <a:lnTo>
                    <a:pt x="2393567" y="1098174"/>
                  </a:lnTo>
                  <a:lnTo>
                    <a:pt x="2399118" y="1050036"/>
                  </a:lnTo>
                  <a:lnTo>
                    <a:pt x="2399118" y="209930"/>
                  </a:lnTo>
                  <a:lnTo>
                    <a:pt x="2393567" y="161792"/>
                  </a:lnTo>
                  <a:lnTo>
                    <a:pt x="2377757" y="117604"/>
                  </a:lnTo>
                  <a:lnTo>
                    <a:pt x="2352952" y="78625"/>
                  </a:lnTo>
                  <a:lnTo>
                    <a:pt x="2320415" y="46116"/>
                  </a:lnTo>
                  <a:lnTo>
                    <a:pt x="2281412" y="21336"/>
                  </a:lnTo>
                  <a:lnTo>
                    <a:pt x="2237206" y="5543"/>
                  </a:lnTo>
                  <a:lnTo>
                    <a:pt x="2189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20687" y="2911220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0" y="209930"/>
                  </a:moveTo>
                  <a:lnTo>
                    <a:pt x="5546" y="161792"/>
                  </a:lnTo>
                  <a:lnTo>
                    <a:pt x="21346" y="117604"/>
                  </a:lnTo>
                  <a:lnTo>
                    <a:pt x="46138" y="78625"/>
                  </a:lnTo>
                  <a:lnTo>
                    <a:pt x="78661" y="46116"/>
                  </a:lnTo>
                  <a:lnTo>
                    <a:pt x="117654" y="21336"/>
                  </a:lnTo>
                  <a:lnTo>
                    <a:pt x="161856" y="5543"/>
                  </a:lnTo>
                  <a:lnTo>
                    <a:pt x="210007" y="0"/>
                  </a:lnTo>
                  <a:lnTo>
                    <a:pt x="2189060" y="0"/>
                  </a:lnTo>
                  <a:lnTo>
                    <a:pt x="2237206" y="5543"/>
                  </a:lnTo>
                  <a:lnTo>
                    <a:pt x="2281412" y="21336"/>
                  </a:lnTo>
                  <a:lnTo>
                    <a:pt x="2320415" y="46116"/>
                  </a:lnTo>
                  <a:lnTo>
                    <a:pt x="2352952" y="78625"/>
                  </a:lnTo>
                  <a:lnTo>
                    <a:pt x="2377757" y="117604"/>
                  </a:lnTo>
                  <a:lnTo>
                    <a:pt x="2393567" y="161792"/>
                  </a:lnTo>
                  <a:lnTo>
                    <a:pt x="2399118" y="209930"/>
                  </a:lnTo>
                  <a:lnTo>
                    <a:pt x="2399118" y="1050036"/>
                  </a:lnTo>
                  <a:lnTo>
                    <a:pt x="2393567" y="1098174"/>
                  </a:lnTo>
                  <a:lnTo>
                    <a:pt x="2377757" y="1142362"/>
                  </a:lnTo>
                  <a:lnTo>
                    <a:pt x="2352952" y="1181341"/>
                  </a:lnTo>
                  <a:lnTo>
                    <a:pt x="2320415" y="1213850"/>
                  </a:lnTo>
                  <a:lnTo>
                    <a:pt x="2281412" y="1238630"/>
                  </a:lnTo>
                  <a:lnTo>
                    <a:pt x="2237206" y="1254423"/>
                  </a:lnTo>
                  <a:lnTo>
                    <a:pt x="2189060" y="1259966"/>
                  </a:lnTo>
                  <a:lnTo>
                    <a:pt x="210007" y="1259966"/>
                  </a:lnTo>
                  <a:lnTo>
                    <a:pt x="161856" y="1254423"/>
                  </a:lnTo>
                  <a:lnTo>
                    <a:pt x="117654" y="1238630"/>
                  </a:lnTo>
                  <a:lnTo>
                    <a:pt x="78661" y="1213850"/>
                  </a:lnTo>
                  <a:lnTo>
                    <a:pt x="46138" y="1181341"/>
                  </a:lnTo>
                  <a:lnTo>
                    <a:pt x="21346" y="1142362"/>
                  </a:lnTo>
                  <a:lnTo>
                    <a:pt x="5546" y="1098174"/>
                  </a:lnTo>
                  <a:lnTo>
                    <a:pt x="0" y="1050036"/>
                  </a:lnTo>
                  <a:lnTo>
                    <a:pt x="0" y="209930"/>
                  </a:lnTo>
                  <a:close/>
                </a:path>
              </a:pathLst>
            </a:custGeom>
            <a:ln w="254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814832" y="3158743"/>
            <a:ext cx="201104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28956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ИН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ЦИ</a:t>
            </a:r>
            <a:r>
              <a:rPr sz="1600" b="1" spc="-13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ТИ</a:t>
            </a:r>
            <a:r>
              <a:rPr sz="1600" b="1" spc="-75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А 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ЖИТЕЛЕЙ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7E7E7E"/>
                </a:solidFill>
                <a:latin typeface="Arial"/>
                <a:cs typeface="Arial"/>
              </a:rPr>
              <a:t>разработка</a:t>
            </a:r>
            <a:r>
              <a:rPr sz="1600" b="1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E7E7E"/>
                </a:solidFill>
                <a:latin typeface="Arial"/>
                <a:cs typeface="Arial"/>
              </a:rPr>
              <a:t>проекта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843013" y="2339797"/>
            <a:ext cx="2586355" cy="1584325"/>
            <a:chOff x="843013" y="2339797"/>
            <a:chExt cx="2586355" cy="1584325"/>
          </a:xfrm>
        </p:grpSpPr>
        <p:pic>
          <p:nvPicPr>
            <p:cNvPr id="41" name="object 4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3013" y="2339797"/>
              <a:ext cx="504050" cy="52303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3140963" y="3203828"/>
              <a:ext cx="288290" cy="720090"/>
            </a:xfrm>
            <a:custGeom>
              <a:avLst/>
              <a:gdLst/>
              <a:ahLst/>
              <a:cxnLst/>
              <a:rect l="l" t="t" r="r" b="b"/>
              <a:pathLst>
                <a:path w="288289" h="720089">
                  <a:moveTo>
                    <a:pt x="144018" y="0"/>
                  </a:moveTo>
                  <a:lnTo>
                    <a:pt x="0" y="0"/>
                  </a:lnTo>
                  <a:lnTo>
                    <a:pt x="144018" y="360045"/>
                  </a:lnTo>
                  <a:lnTo>
                    <a:pt x="0" y="720090"/>
                  </a:lnTo>
                  <a:lnTo>
                    <a:pt x="144018" y="720090"/>
                  </a:lnTo>
                  <a:lnTo>
                    <a:pt x="288036" y="360045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91317" y="4523224"/>
            <a:ext cx="2512060" cy="1932939"/>
            <a:chOff x="591317" y="4523224"/>
            <a:chExt cx="2512060" cy="1932939"/>
          </a:xfrm>
        </p:grpSpPr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91317" y="4523224"/>
              <a:ext cx="2511540" cy="1932446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620687" y="4540757"/>
              <a:ext cx="2399665" cy="720090"/>
            </a:xfrm>
            <a:custGeom>
              <a:avLst/>
              <a:gdLst/>
              <a:ahLst/>
              <a:cxnLst/>
              <a:rect l="l" t="t" r="r" b="b"/>
              <a:pathLst>
                <a:path w="2399665" h="720089">
                  <a:moveTo>
                    <a:pt x="2279103" y="0"/>
                  </a:moveTo>
                  <a:lnTo>
                    <a:pt x="120015" y="0"/>
                  </a:lnTo>
                  <a:lnTo>
                    <a:pt x="73300" y="9429"/>
                  </a:lnTo>
                  <a:lnTo>
                    <a:pt x="35152" y="35147"/>
                  </a:lnTo>
                  <a:lnTo>
                    <a:pt x="9431" y="73294"/>
                  </a:lnTo>
                  <a:lnTo>
                    <a:pt x="0" y="120014"/>
                  </a:lnTo>
                  <a:lnTo>
                    <a:pt x="0" y="600075"/>
                  </a:lnTo>
                  <a:lnTo>
                    <a:pt x="9431" y="646795"/>
                  </a:lnTo>
                  <a:lnTo>
                    <a:pt x="35152" y="684942"/>
                  </a:lnTo>
                  <a:lnTo>
                    <a:pt x="73300" y="710660"/>
                  </a:lnTo>
                  <a:lnTo>
                    <a:pt x="120015" y="720089"/>
                  </a:lnTo>
                  <a:lnTo>
                    <a:pt x="2279103" y="720089"/>
                  </a:lnTo>
                  <a:lnTo>
                    <a:pt x="2325824" y="710660"/>
                  </a:lnTo>
                  <a:lnTo>
                    <a:pt x="2363971" y="684942"/>
                  </a:lnTo>
                  <a:lnTo>
                    <a:pt x="2389689" y="646795"/>
                  </a:lnTo>
                  <a:lnTo>
                    <a:pt x="2399118" y="600075"/>
                  </a:lnTo>
                  <a:lnTo>
                    <a:pt x="2399118" y="120014"/>
                  </a:lnTo>
                  <a:lnTo>
                    <a:pt x="2389689" y="73294"/>
                  </a:lnTo>
                  <a:lnTo>
                    <a:pt x="2363971" y="35147"/>
                  </a:lnTo>
                  <a:lnTo>
                    <a:pt x="2325824" y="9429"/>
                  </a:lnTo>
                  <a:lnTo>
                    <a:pt x="2279103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465325" y="4623561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sz="1800" b="1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этап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07987" y="5099558"/>
            <a:ext cx="2425065" cy="1285875"/>
            <a:chOff x="607987" y="5099558"/>
            <a:chExt cx="2425065" cy="1285875"/>
          </a:xfrm>
        </p:grpSpPr>
        <p:sp>
          <p:nvSpPr>
            <p:cNvPr id="48" name="object 48"/>
            <p:cNvSpPr/>
            <p:nvPr/>
          </p:nvSpPr>
          <p:spPr>
            <a:xfrm>
              <a:off x="620687" y="5112258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2189060" y="0"/>
                  </a:moveTo>
                  <a:lnTo>
                    <a:pt x="210007" y="0"/>
                  </a:lnTo>
                  <a:lnTo>
                    <a:pt x="161856" y="5543"/>
                  </a:lnTo>
                  <a:lnTo>
                    <a:pt x="117654" y="21336"/>
                  </a:lnTo>
                  <a:lnTo>
                    <a:pt x="78661" y="46116"/>
                  </a:lnTo>
                  <a:lnTo>
                    <a:pt x="46138" y="78625"/>
                  </a:lnTo>
                  <a:lnTo>
                    <a:pt x="21346" y="117604"/>
                  </a:lnTo>
                  <a:lnTo>
                    <a:pt x="5546" y="161792"/>
                  </a:lnTo>
                  <a:lnTo>
                    <a:pt x="0" y="209930"/>
                  </a:lnTo>
                  <a:lnTo>
                    <a:pt x="0" y="1049908"/>
                  </a:lnTo>
                  <a:lnTo>
                    <a:pt x="5546" y="1098054"/>
                  </a:lnTo>
                  <a:lnTo>
                    <a:pt x="21346" y="1142260"/>
                  </a:lnTo>
                  <a:lnTo>
                    <a:pt x="46138" y="1181264"/>
                  </a:lnTo>
                  <a:lnTo>
                    <a:pt x="78661" y="1213800"/>
                  </a:lnTo>
                  <a:lnTo>
                    <a:pt x="117654" y="1238605"/>
                  </a:lnTo>
                  <a:lnTo>
                    <a:pt x="161856" y="1254416"/>
                  </a:lnTo>
                  <a:lnTo>
                    <a:pt x="210007" y="1259966"/>
                  </a:lnTo>
                  <a:lnTo>
                    <a:pt x="2189060" y="1259966"/>
                  </a:lnTo>
                  <a:lnTo>
                    <a:pt x="2237206" y="1254416"/>
                  </a:lnTo>
                  <a:lnTo>
                    <a:pt x="2281412" y="1238605"/>
                  </a:lnTo>
                  <a:lnTo>
                    <a:pt x="2320415" y="1213800"/>
                  </a:lnTo>
                  <a:lnTo>
                    <a:pt x="2352952" y="1181264"/>
                  </a:lnTo>
                  <a:lnTo>
                    <a:pt x="2377757" y="1142260"/>
                  </a:lnTo>
                  <a:lnTo>
                    <a:pt x="2393567" y="1098054"/>
                  </a:lnTo>
                  <a:lnTo>
                    <a:pt x="2399118" y="1049908"/>
                  </a:lnTo>
                  <a:lnTo>
                    <a:pt x="2399118" y="209930"/>
                  </a:lnTo>
                  <a:lnTo>
                    <a:pt x="2393567" y="161792"/>
                  </a:lnTo>
                  <a:lnTo>
                    <a:pt x="2377757" y="117604"/>
                  </a:lnTo>
                  <a:lnTo>
                    <a:pt x="2352952" y="78625"/>
                  </a:lnTo>
                  <a:lnTo>
                    <a:pt x="2320415" y="46116"/>
                  </a:lnTo>
                  <a:lnTo>
                    <a:pt x="2281412" y="21336"/>
                  </a:lnTo>
                  <a:lnTo>
                    <a:pt x="2237206" y="5543"/>
                  </a:lnTo>
                  <a:lnTo>
                    <a:pt x="2189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0687" y="5112258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0" y="209930"/>
                  </a:moveTo>
                  <a:lnTo>
                    <a:pt x="5546" y="161792"/>
                  </a:lnTo>
                  <a:lnTo>
                    <a:pt x="21346" y="117604"/>
                  </a:lnTo>
                  <a:lnTo>
                    <a:pt x="46138" y="78625"/>
                  </a:lnTo>
                  <a:lnTo>
                    <a:pt x="78661" y="46116"/>
                  </a:lnTo>
                  <a:lnTo>
                    <a:pt x="117654" y="21336"/>
                  </a:lnTo>
                  <a:lnTo>
                    <a:pt x="161856" y="5543"/>
                  </a:lnTo>
                  <a:lnTo>
                    <a:pt x="210007" y="0"/>
                  </a:lnTo>
                  <a:lnTo>
                    <a:pt x="2189060" y="0"/>
                  </a:lnTo>
                  <a:lnTo>
                    <a:pt x="2237206" y="5543"/>
                  </a:lnTo>
                  <a:lnTo>
                    <a:pt x="2281412" y="21336"/>
                  </a:lnTo>
                  <a:lnTo>
                    <a:pt x="2320415" y="46116"/>
                  </a:lnTo>
                  <a:lnTo>
                    <a:pt x="2352952" y="78625"/>
                  </a:lnTo>
                  <a:lnTo>
                    <a:pt x="2377757" y="117604"/>
                  </a:lnTo>
                  <a:lnTo>
                    <a:pt x="2393567" y="161792"/>
                  </a:lnTo>
                  <a:lnTo>
                    <a:pt x="2399118" y="209930"/>
                  </a:lnTo>
                  <a:lnTo>
                    <a:pt x="2399118" y="1049908"/>
                  </a:lnTo>
                  <a:lnTo>
                    <a:pt x="2393567" y="1098054"/>
                  </a:lnTo>
                  <a:lnTo>
                    <a:pt x="2377757" y="1142260"/>
                  </a:lnTo>
                  <a:lnTo>
                    <a:pt x="2352952" y="1181264"/>
                  </a:lnTo>
                  <a:lnTo>
                    <a:pt x="2320415" y="1213800"/>
                  </a:lnTo>
                  <a:lnTo>
                    <a:pt x="2281412" y="1238605"/>
                  </a:lnTo>
                  <a:lnTo>
                    <a:pt x="2237206" y="1254416"/>
                  </a:lnTo>
                  <a:lnTo>
                    <a:pt x="2189060" y="1259966"/>
                  </a:lnTo>
                  <a:lnTo>
                    <a:pt x="210007" y="1259966"/>
                  </a:lnTo>
                  <a:lnTo>
                    <a:pt x="161856" y="1254416"/>
                  </a:lnTo>
                  <a:lnTo>
                    <a:pt x="117654" y="1238605"/>
                  </a:lnTo>
                  <a:lnTo>
                    <a:pt x="78661" y="1213800"/>
                  </a:lnTo>
                  <a:lnTo>
                    <a:pt x="46138" y="1181264"/>
                  </a:lnTo>
                  <a:lnTo>
                    <a:pt x="21346" y="1142260"/>
                  </a:lnTo>
                  <a:lnTo>
                    <a:pt x="5546" y="1098054"/>
                  </a:lnTo>
                  <a:lnTo>
                    <a:pt x="0" y="1049908"/>
                  </a:lnTo>
                  <a:lnTo>
                    <a:pt x="0" y="209930"/>
                  </a:lnTo>
                  <a:close/>
                </a:path>
              </a:pathLst>
            </a:custGeom>
            <a:ln w="254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026667" y="5360035"/>
            <a:ext cx="15849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485" marR="6096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З</a:t>
            </a:r>
            <a:r>
              <a:rPr sz="1600" b="1" spc="-6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600" b="1" spc="-20" dirty="0">
                <a:solidFill>
                  <a:srgbClr val="C00000"/>
                </a:solidFill>
                <a:latin typeface="Arial"/>
                <a:cs typeface="Arial"/>
              </a:rPr>
              <a:t>Ю</a:t>
            </a: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Ч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ЕН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Е  </a:t>
            </a:r>
            <a:r>
              <a:rPr sz="1600" b="1" spc="-20" dirty="0">
                <a:solidFill>
                  <a:srgbClr val="C00000"/>
                </a:solidFill>
                <a:latin typeface="Arial"/>
                <a:cs typeface="Arial"/>
              </a:rPr>
              <a:t>ДОГОВОРОВ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spc="-20" dirty="0">
                <a:solidFill>
                  <a:srgbClr val="7E7E7E"/>
                </a:solidFill>
                <a:latin typeface="Arial"/>
                <a:cs typeface="Arial"/>
              </a:rPr>
              <a:t>пожертвования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872718" y="4644415"/>
            <a:ext cx="2556510" cy="1440180"/>
            <a:chOff x="872718" y="4644415"/>
            <a:chExt cx="2556510" cy="1440180"/>
          </a:xfrm>
        </p:grpSpPr>
        <p:pic>
          <p:nvPicPr>
            <p:cNvPr id="52" name="object 5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72718" y="4644415"/>
              <a:ext cx="444639" cy="431647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3140964" y="5364098"/>
              <a:ext cx="288290" cy="720090"/>
            </a:xfrm>
            <a:custGeom>
              <a:avLst/>
              <a:gdLst/>
              <a:ahLst/>
              <a:cxnLst/>
              <a:rect l="l" t="t" r="r" b="b"/>
              <a:pathLst>
                <a:path w="288289" h="720089">
                  <a:moveTo>
                    <a:pt x="144018" y="0"/>
                  </a:moveTo>
                  <a:lnTo>
                    <a:pt x="0" y="0"/>
                  </a:lnTo>
                  <a:lnTo>
                    <a:pt x="144018" y="360045"/>
                  </a:lnTo>
                  <a:lnTo>
                    <a:pt x="0" y="720089"/>
                  </a:lnTo>
                  <a:lnTo>
                    <a:pt x="144018" y="720089"/>
                  </a:lnTo>
                  <a:lnTo>
                    <a:pt x="288036" y="360045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3526527" y="4523224"/>
            <a:ext cx="2508885" cy="1932939"/>
            <a:chOff x="3526527" y="4523224"/>
            <a:chExt cx="2508885" cy="1932939"/>
          </a:xfrm>
        </p:grpSpPr>
        <p:pic>
          <p:nvPicPr>
            <p:cNvPr id="55" name="object 5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26527" y="4523224"/>
              <a:ext cx="2508517" cy="1932446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550158" y="4540757"/>
              <a:ext cx="2399665" cy="720090"/>
            </a:xfrm>
            <a:custGeom>
              <a:avLst/>
              <a:gdLst/>
              <a:ahLst/>
              <a:cxnLst/>
              <a:rect l="l" t="t" r="r" b="b"/>
              <a:pathLst>
                <a:path w="2399665" h="720089">
                  <a:moveTo>
                    <a:pt x="2279141" y="0"/>
                  </a:moveTo>
                  <a:lnTo>
                    <a:pt x="120014" y="0"/>
                  </a:lnTo>
                  <a:lnTo>
                    <a:pt x="73348" y="9429"/>
                  </a:lnTo>
                  <a:lnTo>
                    <a:pt x="35194" y="35147"/>
                  </a:lnTo>
                  <a:lnTo>
                    <a:pt x="9447" y="73294"/>
                  </a:lnTo>
                  <a:lnTo>
                    <a:pt x="0" y="120014"/>
                  </a:lnTo>
                  <a:lnTo>
                    <a:pt x="0" y="600075"/>
                  </a:lnTo>
                  <a:lnTo>
                    <a:pt x="9447" y="646795"/>
                  </a:lnTo>
                  <a:lnTo>
                    <a:pt x="35194" y="684942"/>
                  </a:lnTo>
                  <a:lnTo>
                    <a:pt x="73348" y="710660"/>
                  </a:lnTo>
                  <a:lnTo>
                    <a:pt x="120014" y="720089"/>
                  </a:lnTo>
                  <a:lnTo>
                    <a:pt x="2279141" y="720089"/>
                  </a:lnTo>
                  <a:lnTo>
                    <a:pt x="2325862" y="710660"/>
                  </a:lnTo>
                  <a:lnTo>
                    <a:pt x="2364009" y="684942"/>
                  </a:lnTo>
                  <a:lnTo>
                    <a:pt x="2389727" y="646795"/>
                  </a:lnTo>
                  <a:lnTo>
                    <a:pt x="2399156" y="600075"/>
                  </a:lnTo>
                  <a:lnTo>
                    <a:pt x="2399156" y="120014"/>
                  </a:lnTo>
                  <a:lnTo>
                    <a:pt x="2389727" y="73294"/>
                  </a:lnTo>
                  <a:lnTo>
                    <a:pt x="2364009" y="35147"/>
                  </a:lnTo>
                  <a:lnTo>
                    <a:pt x="2325862" y="9429"/>
                  </a:lnTo>
                  <a:lnTo>
                    <a:pt x="2279141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4395596" y="4623561"/>
            <a:ext cx="711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800" b="1" spc="-9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7E7E7E"/>
                </a:solidFill>
                <a:latin typeface="Arial"/>
                <a:cs typeface="Arial"/>
              </a:rPr>
              <a:t>этап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3539744" y="5099558"/>
            <a:ext cx="2425065" cy="1285875"/>
            <a:chOff x="3539744" y="5099558"/>
            <a:chExt cx="2425065" cy="1285875"/>
          </a:xfrm>
        </p:grpSpPr>
        <p:sp>
          <p:nvSpPr>
            <p:cNvPr id="59" name="object 59"/>
            <p:cNvSpPr/>
            <p:nvPr/>
          </p:nvSpPr>
          <p:spPr>
            <a:xfrm>
              <a:off x="3552444" y="5112258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2189098" y="0"/>
                  </a:moveTo>
                  <a:lnTo>
                    <a:pt x="210057" y="0"/>
                  </a:lnTo>
                  <a:lnTo>
                    <a:pt x="161912" y="5543"/>
                  </a:lnTo>
                  <a:lnTo>
                    <a:pt x="117706" y="21336"/>
                  </a:lnTo>
                  <a:lnTo>
                    <a:pt x="78702" y="46116"/>
                  </a:lnTo>
                  <a:lnTo>
                    <a:pt x="46166" y="78625"/>
                  </a:lnTo>
                  <a:lnTo>
                    <a:pt x="21361" y="117604"/>
                  </a:lnTo>
                  <a:lnTo>
                    <a:pt x="5550" y="161792"/>
                  </a:lnTo>
                  <a:lnTo>
                    <a:pt x="0" y="209930"/>
                  </a:lnTo>
                  <a:lnTo>
                    <a:pt x="0" y="1049908"/>
                  </a:lnTo>
                  <a:lnTo>
                    <a:pt x="5550" y="1098054"/>
                  </a:lnTo>
                  <a:lnTo>
                    <a:pt x="21361" y="1142260"/>
                  </a:lnTo>
                  <a:lnTo>
                    <a:pt x="46166" y="1181264"/>
                  </a:lnTo>
                  <a:lnTo>
                    <a:pt x="78702" y="1213800"/>
                  </a:lnTo>
                  <a:lnTo>
                    <a:pt x="117706" y="1238605"/>
                  </a:lnTo>
                  <a:lnTo>
                    <a:pt x="161912" y="1254416"/>
                  </a:lnTo>
                  <a:lnTo>
                    <a:pt x="210057" y="1259966"/>
                  </a:lnTo>
                  <a:lnTo>
                    <a:pt x="2189098" y="1259966"/>
                  </a:lnTo>
                  <a:lnTo>
                    <a:pt x="2237244" y="1254416"/>
                  </a:lnTo>
                  <a:lnTo>
                    <a:pt x="2281450" y="1238605"/>
                  </a:lnTo>
                  <a:lnTo>
                    <a:pt x="2320454" y="1213800"/>
                  </a:lnTo>
                  <a:lnTo>
                    <a:pt x="2352990" y="1181264"/>
                  </a:lnTo>
                  <a:lnTo>
                    <a:pt x="2377795" y="1142260"/>
                  </a:lnTo>
                  <a:lnTo>
                    <a:pt x="2393606" y="1098054"/>
                  </a:lnTo>
                  <a:lnTo>
                    <a:pt x="2399156" y="1049908"/>
                  </a:lnTo>
                  <a:lnTo>
                    <a:pt x="2399156" y="209930"/>
                  </a:lnTo>
                  <a:lnTo>
                    <a:pt x="2393606" y="161792"/>
                  </a:lnTo>
                  <a:lnTo>
                    <a:pt x="2377795" y="117604"/>
                  </a:lnTo>
                  <a:lnTo>
                    <a:pt x="2352990" y="78625"/>
                  </a:lnTo>
                  <a:lnTo>
                    <a:pt x="2320454" y="46116"/>
                  </a:lnTo>
                  <a:lnTo>
                    <a:pt x="2281450" y="21336"/>
                  </a:lnTo>
                  <a:lnTo>
                    <a:pt x="2237244" y="5543"/>
                  </a:lnTo>
                  <a:lnTo>
                    <a:pt x="21890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552444" y="5112258"/>
              <a:ext cx="2399665" cy="1260475"/>
            </a:xfrm>
            <a:custGeom>
              <a:avLst/>
              <a:gdLst/>
              <a:ahLst/>
              <a:cxnLst/>
              <a:rect l="l" t="t" r="r" b="b"/>
              <a:pathLst>
                <a:path w="2399665" h="1260475">
                  <a:moveTo>
                    <a:pt x="0" y="209930"/>
                  </a:moveTo>
                  <a:lnTo>
                    <a:pt x="5550" y="161792"/>
                  </a:lnTo>
                  <a:lnTo>
                    <a:pt x="21361" y="117604"/>
                  </a:lnTo>
                  <a:lnTo>
                    <a:pt x="46166" y="78625"/>
                  </a:lnTo>
                  <a:lnTo>
                    <a:pt x="78702" y="46116"/>
                  </a:lnTo>
                  <a:lnTo>
                    <a:pt x="117706" y="21336"/>
                  </a:lnTo>
                  <a:lnTo>
                    <a:pt x="161912" y="5543"/>
                  </a:lnTo>
                  <a:lnTo>
                    <a:pt x="210057" y="0"/>
                  </a:lnTo>
                  <a:lnTo>
                    <a:pt x="2189098" y="0"/>
                  </a:lnTo>
                  <a:lnTo>
                    <a:pt x="2237244" y="5543"/>
                  </a:lnTo>
                  <a:lnTo>
                    <a:pt x="2281450" y="21336"/>
                  </a:lnTo>
                  <a:lnTo>
                    <a:pt x="2320454" y="46116"/>
                  </a:lnTo>
                  <a:lnTo>
                    <a:pt x="2352990" y="78625"/>
                  </a:lnTo>
                  <a:lnTo>
                    <a:pt x="2377795" y="117604"/>
                  </a:lnTo>
                  <a:lnTo>
                    <a:pt x="2393606" y="161792"/>
                  </a:lnTo>
                  <a:lnTo>
                    <a:pt x="2399156" y="209930"/>
                  </a:lnTo>
                  <a:lnTo>
                    <a:pt x="2399156" y="1049908"/>
                  </a:lnTo>
                  <a:lnTo>
                    <a:pt x="2393606" y="1098054"/>
                  </a:lnTo>
                  <a:lnTo>
                    <a:pt x="2377795" y="1142260"/>
                  </a:lnTo>
                  <a:lnTo>
                    <a:pt x="2352990" y="1181264"/>
                  </a:lnTo>
                  <a:lnTo>
                    <a:pt x="2320454" y="1213800"/>
                  </a:lnTo>
                  <a:lnTo>
                    <a:pt x="2281450" y="1238605"/>
                  </a:lnTo>
                  <a:lnTo>
                    <a:pt x="2237244" y="1254416"/>
                  </a:lnTo>
                  <a:lnTo>
                    <a:pt x="2189098" y="1259966"/>
                  </a:lnTo>
                  <a:lnTo>
                    <a:pt x="210057" y="1259966"/>
                  </a:lnTo>
                  <a:lnTo>
                    <a:pt x="161912" y="1254416"/>
                  </a:lnTo>
                  <a:lnTo>
                    <a:pt x="117706" y="1238605"/>
                  </a:lnTo>
                  <a:lnTo>
                    <a:pt x="78702" y="1213800"/>
                  </a:lnTo>
                  <a:lnTo>
                    <a:pt x="46166" y="1181264"/>
                  </a:lnTo>
                  <a:lnTo>
                    <a:pt x="21361" y="1142260"/>
                  </a:lnTo>
                  <a:lnTo>
                    <a:pt x="5550" y="1098054"/>
                  </a:lnTo>
                  <a:lnTo>
                    <a:pt x="0" y="1049908"/>
                  </a:lnTo>
                  <a:lnTo>
                    <a:pt x="0" y="209930"/>
                  </a:lnTo>
                  <a:close/>
                </a:path>
              </a:pathLst>
            </a:custGeom>
            <a:ln w="254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3847846" y="5116195"/>
            <a:ext cx="180911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0025" marR="193675" indent="1270" algn="ctr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7E7E7E"/>
                </a:solidFill>
                <a:latin typeface="Arial"/>
                <a:cs typeface="Arial"/>
              </a:rPr>
              <a:t>Подготовка </a:t>
            </a:r>
            <a:r>
              <a:rPr sz="1600" b="1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600" b="1" spc="25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600" b="1" spc="-35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СН</a:t>
            </a: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Й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ЗАЯВКИ</a:t>
            </a:r>
            <a:r>
              <a:rPr sz="16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7E7E7E"/>
                </a:solidFill>
                <a:latin typeface="Arial"/>
                <a:cs typeface="Arial"/>
              </a:rPr>
              <a:t>от</a:t>
            </a:r>
            <a:r>
              <a:rPr sz="1600" b="1" spc="-20" dirty="0">
                <a:solidFill>
                  <a:srgbClr val="7E7E7E"/>
                </a:solidFill>
                <a:latin typeface="Arial"/>
                <a:cs typeface="Arial"/>
              </a:rPr>
              <a:t> главы </a:t>
            </a:r>
            <a:r>
              <a:rPr sz="1600" b="1" spc="-4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E7E7E"/>
                </a:solidFill>
                <a:latin typeface="Arial"/>
                <a:cs typeface="Arial"/>
              </a:rPr>
              <a:t>муниципального </a:t>
            </a:r>
            <a:r>
              <a:rPr sz="1600" b="1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E7E7E"/>
                </a:solidFill>
                <a:latin typeface="Arial"/>
                <a:cs typeface="Arial"/>
              </a:rPr>
              <a:t>образования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62" name="object 6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862832" y="4644415"/>
            <a:ext cx="428586" cy="431647"/>
          </a:xfrm>
          <a:prstGeom prst="rect">
            <a:avLst/>
          </a:prstGeom>
        </p:spPr>
      </p:pic>
      <p:sp>
        <p:nvSpPr>
          <p:cNvPr id="63" name="object 63"/>
          <p:cNvSpPr/>
          <p:nvPr/>
        </p:nvSpPr>
        <p:spPr>
          <a:xfrm>
            <a:off x="6093333" y="3203829"/>
            <a:ext cx="288290" cy="720090"/>
          </a:xfrm>
          <a:custGeom>
            <a:avLst/>
            <a:gdLst/>
            <a:ahLst/>
            <a:cxnLst/>
            <a:rect l="l" t="t" r="r" b="b"/>
            <a:pathLst>
              <a:path w="288289" h="720089">
                <a:moveTo>
                  <a:pt x="144017" y="0"/>
                </a:moveTo>
                <a:lnTo>
                  <a:pt x="0" y="0"/>
                </a:lnTo>
                <a:lnTo>
                  <a:pt x="144017" y="360045"/>
                </a:lnTo>
                <a:lnTo>
                  <a:pt x="0" y="720090"/>
                </a:lnTo>
                <a:lnTo>
                  <a:pt x="144017" y="720090"/>
                </a:lnTo>
                <a:lnTo>
                  <a:pt x="288036" y="360045"/>
                </a:lnTo>
                <a:lnTo>
                  <a:pt x="144017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93333" y="5364098"/>
            <a:ext cx="288290" cy="720090"/>
          </a:xfrm>
          <a:custGeom>
            <a:avLst/>
            <a:gdLst/>
            <a:ahLst/>
            <a:cxnLst/>
            <a:rect l="l" t="t" r="r" b="b"/>
            <a:pathLst>
              <a:path w="288289" h="720089">
                <a:moveTo>
                  <a:pt x="144017" y="0"/>
                </a:moveTo>
                <a:lnTo>
                  <a:pt x="0" y="0"/>
                </a:lnTo>
                <a:lnTo>
                  <a:pt x="144017" y="360045"/>
                </a:lnTo>
                <a:lnTo>
                  <a:pt x="0" y="720089"/>
                </a:lnTo>
                <a:lnTo>
                  <a:pt x="144017" y="720089"/>
                </a:lnTo>
                <a:lnTo>
                  <a:pt x="288036" y="360045"/>
                </a:lnTo>
                <a:lnTo>
                  <a:pt x="144017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5" name="object 65"/>
          <p:cNvGrpSpPr/>
          <p:nvPr/>
        </p:nvGrpSpPr>
        <p:grpSpPr>
          <a:xfrm>
            <a:off x="728700" y="1403692"/>
            <a:ext cx="6129655" cy="720090"/>
            <a:chOff x="728700" y="1403692"/>
            <a:chExt cx="6129655" cy="720090"/>
          </a:xfrm>
        </p:grpSpPr>
        <p:sp>
          <p:nvSpPr>
            <p:cNvPr id="66" name="object 66"/>
            <p:cNvSpPr/>
            <p:nvPr/>
          </p:nvSpPr>
          <p:spPr>
            <a:xfrm>
              <a:off x="728700" y="1403692"/>
              <a:ext cx="6129655" cy="720090"/>
            </a:xfrm>
            <a:custGeom>
              <a:avLst/>
              <a:gdLst/>
              <a:ahLst/>
              <a:cxnLst/>
              <a:rect l="l" t="t" r="r" b="b"/>
              <a:pathLst>
                <a:path w="6129655" h="720089">
                  <a:moveTo>
                    <a:pt x="6129274" y="0"/>
                  </a:moveTo>
                  <a:lnTo>
                    <a:pt x="0" y="0"/>
                  </a:lnTo>
                  <a:lnTo>
                    <a:pt x="0" y="720001"/>
                  </a:lnTo>
                  <a:lnTo>
                    <a:pt x="6129274" y="720001"/>
                  </a:lnTo>
                  <a:lnTo>
                    <a:pt x="6129274" y="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185416" y="1528572"/>
              <a:ext cx="3241548" cy="420624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2332101" y="1591183"/>
            <a:ext cx="29248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КОНЦЕПЦИЯ</a:t>
            </a:r>
            <a:r>
              <a:rPr sz="2000" b="1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103931" y="1390903"/>
            <a:ext cx="2113915" cy="745490"/>
            <a:chOff x="103931" y="1390903"/>
            <a:chExt cx="2113915" cy="745490"/>
          </a:xfrm>
        </p:grpSpPr>
        <p:sp>
          <p:nvSpPr>
            <p:cNvPr id="70" name="object 70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728170" y="720090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92696" y="1439557"/>
              <a:ext cx="648068" cy="648068"/>
            </a:xfrm>
            <a:prstGeom prst="rect">
              <a:avLst/>
            </a:prstGeom>
          </p:spPr>
        </p:pic>
      </p:grp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3514" y="2565019"/>
            <a:ext cx="4577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2925" algn="l"/>
                <a:tab pos="2039620" algn="l"/>
                <a:tab pos="3231515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	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рри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ори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</a:t>
            </a:r>
            <a:r>
              <a:rPr sz="1800" spc="-90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8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-55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о	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плани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800" spc="-7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2210" y="2839339"/>
            <a:ext cx="2314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5945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90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ю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ч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ем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	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ц,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5423" y="3113659"/>
            <a:ext cx="1231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должности,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7530" y="2565019"/>
            <a:ext cx="14560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5260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али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ц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  </a:t>
            </a:r>
            <a:r>
              <a:rPr sz="1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заме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щ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ающих 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должности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514" y="2839339"/>
            <a:ext cx="18510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54760" algn="l"/>
              </a:tabLst>
            </a:pP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	(за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70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-85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нные 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государственной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2022" y="3387978"/>
            <a:ext cx="4131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9500" algn="l"/>
                <a:tab pos="2975610" algn="l"/>
              </a:tabLst>
            </a:pP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службы,	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муниципальные	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должности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880" y="2275459"/>
            <a:ext cx="61550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Разработчики</a:t>
            </a:r>
            <a:r>
              <a:rPr sz="2000" b="1" spc="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700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-</a:t>
            </a:r>
            <a:r>
              <a:rPr sz="2700" spc="225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2700" spc="-30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граждане,</a:t>
            </a:r>
            <a:r>
              <a:rPr sz="2700" spc="240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2700" spc="-22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проживающие</a:t>
            </a:r>
            <a:r>
              <a:rPr sz="2700" spc="209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2700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2700" spc="225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2700" spc="-22" baseline="3086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поселении,</a:t>
            </a:r>
            <a:endParaRPr sz="2700" baseline="3086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880" y="3662298"/>
            <a:ext cx="4349115" cy="960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055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или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должности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муниципальной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службы)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Бюджет</a:t>
            </a:r>
            <a:r>
              <a:rPr sz="20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411729"/>
            <a:ext cx="71996" cy="7200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645" y="4427982"/>
            <a:ext cx="71996" cy="72008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04800" y="6858000"/>
            <a:ext cx="6250305" cy="15158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0" tIns="12700" rIns="0" bIns="0" rtlCol="0">
            <a:spAutoFit/>
          </a:bodyPr>
          <a:lstStyle/>
          <a:p>
            <a:pPr marL="233679" marR="227329" algn="ctr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                                  </a:t>
            </a:r>
            <a:r>
              <a:rPr lang="ru-RU" b="1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                                                                                                                                                                                                                                        			</a:t>
            </a:r>
            <a:r>
              <a:rPr lang="ru-RU" sz="2400" b="1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30 %</a:t>
            </a:r>
          </a:p>
          <a:p>
            <a:pPr marL="233679" marR="227329" algn="ctr">
              <a:lnSpc>
                <a:spcPct val="100000"/>
              </a:lnSpc>
              <a:spcBef>
                <a:spcPts val="100"/>
              </a:spcBef>
            </a:pPr>
            <a:r>
              <a:rPr sz="1800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*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но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не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 err="1">
                <a:solidFill>
                  <a:srgbClr val="7E7E7E"/>
                </a:solidFill>
                <a:latin typeface="Microsoft Sans Serif"/>
                <a:cs typeface="Microsoft Sans Serif"/>
              </a:rPr>
              <a:t>более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lang="ru-RU" sz="1800" spc="-5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9</a:t>
            </a:r>
            <a:r>
              <a:rPr sz="1800" spc="-5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00,0</a:t>
            </a:r>
            <a:r>
              <a:rPr sz="1800" spc="30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тыс.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руб.</a:t>
            </a:r>
            <a:r>
              <a:rPr sz="18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сельских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поселений, </a:t>
            </a:r>
            <a:r>
              <a:rPr sz="1800" spc="-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не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более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1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lang="ru-RU" sz="1800" spc="-5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8</a:t>
            </a:r>
            <a:r>
              <a:rPr sz="1800" spc="-5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00,0</a:t>
            </a:r>
            <a:r>
              <a:rPr sz="1800" spc="15" dirty="0" smtClean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тыс.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руб.</a:t>
            </a:r>
            <a:r>
              <a:rPr sz="18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городских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поселений,</a:t>
            </a:r>
            <a:endParaRPr sz="1800" dirty="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сельских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поселений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административным</a:t>
            </a:r>
            <a:r>
              <a:rPr sz="1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центром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района</a:t>
            </a:r>
            <a:endParaRPr sz="1800" dirty="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89560" y="4648200"/>
            <a:ext cx="6568431" cy="1947172"/>
            <a:chOff x="252992" y="4834128"/>
            <a:chExt cx="6568431" cy="1978152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2992" y="4852402"/>
              <a:ext cx="3229334" cy="194160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60642" y="4860036"/>
              <a:ext cx="3168650" cy="1872614"/>
            </a:xfrm>
            <a:custGeom>
              <a:avLst/>
              <a:gdLst/>
              <a:ahLst/>
              <a:cxnLst/>
              <a:rect l="l" t="t" r="r" b="b"/>
              <a:pathLst>
                <a:path w="3168650" h="1872615">
                  <a:moveTo>
                    <a:pt x="2232240" y="0"/>
                  </a:moveTo>
                  <a:lnTo>
                    <a:pt x="0" y="0"/>
                  </a:lnTo>
                  <a:lnTo>
                    <a:pt x="0" y="1872233"/>
                  </a:lnTo>
                  <a:lnTo>
                    <a:pt x="2232240" y="1872233"/>
                  </a:lnTo>
                  <a:lnTo>
                    <a:pt x="3168357" y="936116"/>
                  </a:lnTo>
                  <a:lnTo>
                    <a:pt x="2232240" y="0"/>
                  </a:lnTo>
                  <a:close/>
                </a:path>
              </a:pathLst>
            </a:custGeom>
            <a:solidFill>
              <a:srgbClr val="CC0000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82239" y="4834128"/>
              <a:ext cx="2770632" cy="197815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708910" y="4860036"/>
              <a:ext cx="2664460" cy="1872614"/>
            </a:xfrm>
            <a:custGeom>
              <a:avLst/>
              <a:gdLst/>
              <a:ahLst/>
              <a:cxnLst/>
              <a:rect l="l" t="t" r="r" b="b"/>
              <a:pathLst>
                <a:path w="2664460" h="1872615">
                  <a:moveTo>
                    <a:pt x="1728215" y="0"/>
                  </a:moveTo>
                  <a:lnTo>
                    <a:pt x="0" y="0"/>
                  </a:lnTo>
                  <a:lnTo>
                    <a:pt x="936116" y="936116"/>
                  </a:lnTo>
                  <a:lnTo>
                    <a:pt x="0" y="1872233"/>
                  </a:lnTo>
                  <a:lnTo>
                    <a:pt x="1728215" y="1872233"/>
                  </a:lnTo>
                  <a:lnTo>
                    <a:pt x="2664332" y="936116"/>
                  </a:lnTo>
                  <a:lnTo>
                    <a:pt x="1728215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54295" y="4834128"/>
              <a:ext cx="2167128" cy="197815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680457" y="4860036"/>
              <a:ext cx="2061210" cy="1872614"/>
            </a:xfrm>
            <a:custGeom>
              <a:avLst/>
              <a:gdLst/>
              <a:ahLst/>
              <a:cxnLst/>
              <a:rect l="l" t="t" r="r" b="b"/>
              <a:pathLst>
                <a:path w="2061209" h="1872615">
                  <a:moveTo>
                    <a:pt x="1124839" y="0"/>
                  </a:moveTo>
                  <a:lnTo>
                    <a:pt x="0" y="0"/>
                  </a:lnTo>
                  <a:lnTo>
                    <a:pt x="936116" y="936116"/>
                  </a:lnTo>
                  <a:lnTo>
                    <a:pt x="0" y="1872233"/>
                  </a:lnTo>
                  <a:lnTo>
                    <a:pt x="1124839" y="1872233"/>
                  </a:lnTo>
                  <a:lnTo>
                    <a:pt x="2060956" y="936116"/>
                  </a:lnTo>
                  <a:lnTo>
                    <a:pt x="1124839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5840" y="5221190"/>
              <a:ext cx="1011935" cy="32921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09344" y="5050536"/>
              <a:ext cx="527304" cy="499872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859637" y="5029200"/>
            <a:ext cx="1502563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C00000"/>
                </a:solidFill>
                <a:latin typeface="Arial"/>
                <a:cs typeface="Arial"/>
              </a:rPr>
              <a:t>70%*</a:t>
            </a:r>
            <a:endParaRPr sz="2400" dirty="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2000" b="1" spc="-10" dirty="0" err="1" smtClean="0">
                <a:solidFill>
                  <a:srgbClr val="7E7E7E"/>
                </a:solidFill>
                <a:latin typeface="Arial"/>
                <a:cs typeface="Arial"/>
              </a:rPr>
              <a:t>областной</a:t>
            </a:r>
            <a:r>
              <a:rPr sz="2000" b="1" spc="-10" dirty="0" smtClean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545" dirty="0" smtClean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7E7E7E"/>
                </a:solidFill>
                <a:latin typeface="Arial"/>
                <a:cs typeface="Arial"/>
              </a:rPr>
              <a:t>бюджет </a:t>
            </a:r>
            <a:r>
              <a:rPr sz="2000" b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7E7E7E"/>
                </a:solidFill>
                <a:latin typeface="Arial"/>
                <a:cs typeface="Arial"/>
              </a:rPr>
              <a:t>(с</a:t>
            </a:r>
            <a:r>
              <a:rPr sz="2000" b="1" spc="-35" dirty="0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sz="2000" b="1" spc="-30" dirty="0">
                <a:solidFill>
                  <a:srgbClr val="7E7E7E"/>
                </a:solidFill>
                <a:latin typeface="Arial"/>
                <a:cs typeface="Arial"/>
              </a:rPr>
              <a:t>б</a:t>
            </a:r>
            <a:r>
              <a:rPr sz="2000" b="1" spc="-5" dirty="0">
                <a:solidFill>
                  <a:srgbClr val="7E7E7E"/>
                </a:solidFill>
                <a:latin typeface="Arial"/>
                <a:cs typeface="Arial"/>
              </a:rPr>
              <a:t>сид</a:t>
            </a:r>
            <a:r>
              <a:rPr sz="2000" b="1" spc="5" dirty="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sz="2000" b="1" spc="-5" dirty="0">
                <a:solidFill>
                  <a:srgbClr val="7E7E7E"/>
                </a:solidFill>
                <a:latin typeface="Arial"/>
                <a:cs typeface="Arial"/>
              </a:rPr>
              <a:t>я)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454396" y="5297423"/>
            <a:ext cx="844296" cy="499872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5165216" y="5104003"/>
            <a:ext cx="104203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5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8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менее</a:t>
            </a:r>
            <a:endParaRPr sz="1800" dirty="0">
              <a:latin typeface="Arial"/>
              <a:cs typeface="Arial"/>
            </a:endParaRPr>
          </a:p>
          <a:p>
            <a:pPr marL="480059">
              <a:lnSpc>
                <a:spcPts val="2875"/>
              </a:lnSpc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5%</a:t>
            </a:r>
            <a:endParaRPr sz="2400" dirty="0">
              <a:latin typeface="Arial"/>
              <a:cs typeface="Arial"/>
            </a:endParaRPr>
          </a:p>
          <a:p>
            <a:pPr marL="210820" marR="99695" indent="210185">
              <a:lnSpc>
                <a:spcPct val="100000"/>
              </a:lnSpc>
              <a:spcBef>
                <a:spcPts val="10"/>
              </a:spcBef>
            </a:pPr>
            <a:r>
              <a:rPr sz="1800" b="1" spc="-40" dirty="0">
                <a:solidFill>
                  <a:srgbClr val="7E7E7E"/>
                </a:solidFill>
                <a:latin typeface="Arial"/>
                <a:cs typeface="Arial"/>
              </a:rPr>
              <a:t>ф</a:t>
            </a: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из.  лица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576828" y="5231891"/>
            <a:ext cx="1013460" cy="499872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3124200" y="5039105"/>
            <a:ext cx="1568069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7804">
              <a:lnSpc>
                <a:spcPts val="2155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8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более</a:t>
            </a:r>
            <a:endParaRPr sz="1800" dirty="0">
              <a:latin typeface="Arial"/>
              <a:cs typeface="Arial"/>
            </a:endParaRPr>
          </a:p>
          <a:p>
            <a:pPr marL="623570">
              <a:lnSpc>
                <a:spcPts val="2875"/>
              </a:lnSpc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25%</a:t>
            </a:r>
            <a:endParaRPr sz="2400" dirty="0">
              <a:latin typeface="Arial"/>
              <a:cs typeface="Arial"/>
            </a:endParaRPr>
          </a:p>
          <a:p>
            <a:pPr marL="321945" marR="5080" indent="212090">
              <a:lnSpc>
                <a:spcPct val="100000"/>
              </a:lnSpc>
              <a:spcBef>
                <a:spcPts val="10"/>
              </a:spcBef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м</a:t>
            </a:r>
            <a:r>
              <a:rPr sz="1800" b="1" spc="-30" dirty="0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sz="1800" b="1" spc="-5" dirty="0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sz="1800" b="1" spc="-35" dirty="0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ный  </a:t>
            </a:r>
            <a:r>
              <a:rPr sz="1800" b="1" spc="-40" dirty="0">
                <a:solidFill>
                  <a:srgbClr val="7E7E7E"/>
                </a:solidFill>
                <a:latin typeface="Arial"/>
                <a:cs typeface="Arial"/>
              </a:rPr>
              <a:t>бюджет,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юр.лица,</a:t>
            </a:r>
            <a:r>
              <a:rPr sz="1800" b="1" spc="-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7E7E7E"/>
                </a:solidFill>
                <a:latin typeface="Arial"/>
                <a:cs typeface="Arial"/>
              </a:rPr>
              <a:t>ИП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332101" y="1438783"/>
            <a:ext cx="27381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Инициатива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жителей,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разработка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03931" y="1390903"/>
            <a:ext cx="2113915" cy="745490"/>
            <a:chOff x="103931" y="1390903"/>
            <a:chExt cx="2113915" cy="745490"/>
          </a:xfrm>
        </p:grpSpPr>
        <p:sp>
          <p:nvSpPr>
            <p:cNvPr id="31" name="object 31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728170" y="720090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883716" y="1583562"/>
            <a:ext cx="1006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60642" y="1502105"/>
            <a:ext cx="504050" cy="523036"/>
          </a:xfrm>
          <a:prstGeom prst="rect">
            <a:avLst/>
          </a:prstGeom>
        </p:spPr>
      </p:pic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</a:t>
            </a:r>
          </a:p>
        </p:txBody>
      </p:sp>
      <p:sp>
        <p:nvSpPr>
          <p:cNvPr id="37" name="Правая фигурная скобка 36"/>
          <p:cNvSpPr/>
          <p:nvPr/>
        </p:nvSpPr>
        <p:spPr>
          <a:xfrm rot="16200000" flipH="1">
            <a:off x="4343400" y="4800600"/>
            <a:ext cx="533400" cy="38862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572000" y="6781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572000" y="6781800"/>
            <a:ext cx="76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339720"/>
            <a:ext cx="71996" cy="7200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3124200"/>
            <a:ext cx="594067" cy="82211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762000" y="2194941"/>
            <a:ext cx="5512435" cy="5191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Вопросы,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на решение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которых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могут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быть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направлены</a:t>
            </a:r>
            <a:r>
              <a:rPr sz="20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проекты:</a:t>
            </a:r>
            <a:endParaRPr sz="2000" dirty="0">
              <a:latin typeface="Arial"/>
              <a:cs typeface="Arial"/>
            </a:endParaRPr>
          </a:p>
          <a:p>
            <a:pPr marL="815340">
              <a:lnSpc>
                <a:spcPct val="100000"/>
              </a:lnSpc>
              <a:tabLst>
                <a:tab pos="3696335" algn="l"/>
              </a:tabLst>
            </a:pPr>
            <a:endParaRPr lang="ru-RU" sz="195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541338" algn="just">
              <a:lnSpc>
                <a:spcPct val="100000"/>
              </a:lnSpc>
              <a:tabLst>
                <a:tab pos="3696335" algn="l"/>
              </a:tabLst>
            </a:pPr>
            <a:r>
              <a:rPr sz="1950" b="1" dirty="0" smtClean="0">
                <a:solidFill>
                  <a:srgbClr val="FF0000"/>
                </a:solidFill>
                <a:latin typeface="Arial"/>
                <a:cs typeface="Arial"/>
              </a:rPr>
              <a:t>ЖКХ</a:t>
            </a:r>
            <a:r>
              <a:rPr lang="ru-RU" sz="195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rgbClr val="7E7E7E"/>
                </a:solidFill>
                <a:latin typeface="Arial"/>
                <a:cs typeface="Arial"/>
              </a:rPr>
              <a:t>– устройство, ремонт канализационных сетей;</a:t>
            </a:r>
          </a:p>
          <a:p>
            <a:pPr marL="541338">
              <a:lnSpc>
                <a:spcPct val="100000"/>
              </a:lnSpc>
              <a:buFontTx/>
              <a:buChar char="-"/>
              <a:tabLst>
                <a:tab pos="3696335" algn="l"/>
              </a:tabLst>
            </a:pPr>
            <a:r>
              <a:rPr lang="ru-RU" sz="1400" b="1" dirty="0" smtClean="0">
                <a:solidFill>
                  <a:srgbClr val="7E7E7E"/>
                </a:solidFill>
                <a:latin typeface="Arial"/>
                <a:cs typeface="Arial"/>
              </a:rPr>
              <a:t> приобретение котла для котельной; ремонт теплосетей;  приобретение </a:t>
            </a:r>
            <a:r>
              <a:rPr lang="ru-RU" sz="1400" b="1" dirty="0" err="1" smtClean="0">
                <a:solidFill>
                  <a:srgbClr val="7E7E7E"/>
                </a:solidFill>
                <a:latin typeface="Arial"/>
                <a:cs typeface="Arial"/>
              </a:rPr>
              <a:t>дизель-генератора</a:t>
            </a:r>
            <a:r>
              <a:rPr lang="ru-RU" sz="1400" b="1" dirty="0" smtClean="0">
                <a:solidFill>
                  <a:srgbClr val="7E7E7E"/>
                </a:solidFill>
                <a:latin typeface="Arial"/>
                <a:cs typeface="Arial"/>
              </a:rPr>
              <a:t> в котельную, замена дымовой трубы; газоснабжение многоквартирного дома;  приобретение и установка резервного источника электроснабжения; устройство, ремонт колодцев для питьевого водоснабжения;</a:t>
            </a:r>
          </a:p>
          <a:p>
            <a:pPr marL="541338">
              <a:lnSpc>
                <a:spcPct val="100000"/>
              </a:lnSpc>
              <a:tabLst>
                <a:tab pos="3696335" algn="l"/>
              </a:tabLst>
            </a:pPr>
            <a:r>
              <a:rPr lang="ru-RU" sz="1400" b="1" dirty="0" smtClean="0">
                <a:solidFill>
                  <a:srgbClr val="7E7E7E"/>
                </a:solidFill>
                <a:latin typeface="Arial"/>
                <a:cs typeface="Arial"/>
              </a:rPr>
              <a:t>устройство скважин, приобретение насоса; строительство наружного водопровода; замена аварийных участков водопроводной сети; устройство линии уличного освещения (приобретение и установка светодиодных светильников, узлов учета электроэнергии); реконструкция уличного освещения (переход на энергосберегающие светильники); оборудование автоматизированной системы управления уличным освещением; покупка светодиодных светильников; опор уличного освещения</a:t>
            </a:r>
          </a:p>
          <a:p>
            <a:pPr marL="541338">
              <a:lnSpc>
                <a:spcPct val="100000"/>
              </a:lnSpc>
              <a:tabLst>
                <a:tab pos="3696335" algn="l"/>
              </a:tabLst>
            </a:pPr>
            <a:r>
              <a:rPr lang="ru-RU" sz="1400" b="1" dirty="0" smtClean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7E7E7E"/>
                </a:solidFill>
                <a:latin typeface="Arial"/>
                <a:cs typeface="Arial"/>
              </a:rPr>
              <a:t>	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32101" y="1438783"/>
            <a:ext cx="273812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Инициатива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жителей,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разработка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28"/>
          <p:cNvGrpSpPr/>
          <p:nvPr/>
        </p:nvGrpSpPr>
        <p:grpSpPr>
          <a:xfrm>
            <a:off x="103931" y="1391030"/>
            <a:ext cx="2113915" cy="745490"/>
            <a:chOff x="103931" y="1391030"/>
            <a:chExt cx="2113915" cy="745490"/>
          </a:xfrm>
        </p:grpSpPr>
        <p:sp>
          <p:nvSpPr>
            <p:cNvPr id="29" name="object 29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883716" y="1583512"/>
            <a:ext cx="10071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642" y="1502232"/>
            <a:ext cx="504050" cy="523036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3</a:t>
            </a:r>
          </a:p>
        </p:txBody>
      </p:sp>
      <p:pic>
        <p:nvPicPr>
          <p:cNvPr id="17" name="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9600" y="7315200"/>
            <a:ext cx="367207" cy="540004"/>
          </a:xfrm>
          <a:prstGeom prst="rect">
            <a:avLst/>
          </a:prstGeom>
        </p:spPr>
      </p:pic>
      <p:sp>
        <p:nvSpPr>
          <p:cNvPr id="18" name="object 12"/>
          <p:cNvSpPr txBox="1"/>
          <p:nvPr/>
        </p:nvSpPr>
        <p:spPr>
          <a:xfrm>
            <a:off x="1295400" y="7239000"/>
            <a:ext cx="5105400" cy="13522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dirty="0" smtClean="0">
                <a:solidFill>
                  <a:schemeClr val="accent2"/>
                </a:solidFill>
                <a:latin typeface="Arial"/>
                <a:cs typeface="Arial"/>
              </a:rPr>
              <a:t>ТКО</a:t>
            </a:r>
            <a:r>
              <a:rPr lang="ru-RU" sz="195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- </a:t>
            </a:r>
            <a:r>
              <a:rPr lang="ru-RU" sz="1350" b="1" dirty="0" smtClean="0">
                <a:solidFill>
                  <a:srgbClr val="7E7E7E"/>
                </a:solidFill>
                <a:latin typeface="Arial"/>
                <a:cs typeface="Arial"/>
              </a:rPr>
              <a:t>приобретение и установка контейнеров ля сбора ТКО,  в том числе раздельного сбора;  обустройство контейнерных площадок;  приобретение и установка бункеров-накопителей для вывоза крупногабаритных отходов; приобретение и установка ограждения для контейнерных площадок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339720"/>
            <a:ext cx="71996" cy="7200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143000" y="6629400"/>
            <a:ext cx="5389677" cy="14895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spcBef>
                <a:spcPts val="375"/>
              </a:spcBef>
            </a:pPr>
            <a:r>
              <a:rPr sz="1950" b="1" dirty="0" err="1" smtClean="0">
                <a:solidFill>
                  <a:schemeClr val="accent2"/>
                </a:solidFill>
                <a:latin typeface="Arial"/>
                <a:cs typeface="Arial"/>
              </a:rPr>
              <a:t>Физ</a:t>
            </a:r>
            <a:r>
              <a:rPr lang="ru-RU" sz="1950" b="1" dirty="0" err="1" smtClean="0">
                <a:solidFill>
                  <a:schemeClr val="accent2"/>
                </a:solidFill>
                <a:latin typeface="Arial"/>
                <a:cs typeface="Arial"/>
              </a:rPr>
              <a:t>ическая</a:t>
            </a:r>
            <a:r>
              <a:rPr lang="ru-RU" sz="1950" b="1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sz="1950" b="1" spc="-25" dirty="0" err="1" smtClean="0">
                <a:solidFill>
                  <a:schemeClr val="accent2"/>
                </a:solidFill>
                <a:latin typeface="Arial"/>
                <a:cs typeface="Arial"/>
              </a:rPr>
              <a:t>культура</a:t>
            </a:r>
            <a:r>
              <a:rPr sz="1950" b="1" spc="-25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sz="1950" b="1" spc="-53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chemeClr val="accent2"/>
                </a:solidFill>
                <a:latin typeface="Arial"/>
                <a:cs typeface="Arial"/>
              </a:rPr>
              <a:t>и</a:t>
            </a:r>
            <a:r>
              <a:rPr sz="1950" b="1" spc="-30" dirty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sz="1950" b="1" spc="-5" dirty="0" err="1" smtClean="0">
                <a:solidFill>
                  <a:schemeClr val="accent2"/>
                </a:solidFill>
                <a:latin typeface="Arial"/>
                <a:cs typeface="Arial"/>
              </a:rPr>
              <a:t>спорт</a:t>
            </a:r>
            <a:endParaRPr lang="ru-RU" sz="1950" b="1" spc="-5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marL="12700" marR="5080">
              <a:spcBef>
                <a:spcPts val="375"/>
              </a:spcBef>
            </a:pPr>
            <a:r>
              <a:rPr lang="ru-RU" sz="1350" b="1" spc="-5" dirty="0" smtClean="0">
                <a:solidFill>
                  <a:srgbClr val="7E7E7E"/>
                </a:solidFill>
                <a:latin typeface="Arial"/>
                <a:cs typeface="Arial"/>
              </a:rPr>
              <a:t>обустройство спортивных площадок, кортов, футбольных полей;  монтаж трибун и раздевалок;  приобретение спортивного инвентаря, установка уличных тренажеров;  приобретение спецоборудования для сушки и обеззараживания коньков</a:t>
            </a:r>
            <a:endParaRPr sz="1350" dirty="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6629400"/>
            <a:ext cx="576893" cy="61310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36880" y="2194941"/>
            <a:ext cx="5837555" cy="1297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Вопросы,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на решение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которых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могут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быть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направлены</a:t>
            </a:r>
            <a:r>
              <a:rPr sz="20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проекты: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Arial"/>
              <a:cs typeface="Arial"/>
            </a:endParaRPr>
          </a:p>
          <a:p>
            <a:pPr marL="815340">
              <a:lnSpc>
                <a:spcPct val="100000"/>
              </a:lnSpc>
              <a:tabLst>
                <a:tab pos="3696335" algn="l"/>
              </a:tabLst>
            </a:pPr>
            <a:r>
              <a:rPr sz="1950" b="1" dirty="0">
                <a:solidFill>
                  <a:srgbClr val="7E7E7E"/>
                </a:solidFill>
                <a:latin typeface="Arial"/>
                <a:cs typeface="Arial"/>
              </a:rPr>
              <a:t>	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32101" y="1438783"/>
            <a:ext cx="273812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Инициатива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жителей,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разработка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03931" y="1391030"/>
            <a:ext cx="2113915" cy="745490"/>
            <a:chOff x="103931" y="1391030"/>
            <a:chExt cx="2113915" cy="745490"/>
          </a:xfrm>
        </p:grpSpPr>
        <p:sp>
          <p:nvSpPr>
            <p:cNvPr id="29" name="object 29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883716" y="1583512"/>
            <a:ext cx="10071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642" y="1502232"/>
            <a:ext cx="504050" cy="523036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3</a:t>
            </a:r>
          </a:p>
        </p:txBody>
      </p:sp>
      <p:pic>
        <p:nvPicPr>
          <p:cNvPr id="21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7200" y="4800600"/>
            <a:ext cx="465811" cy="720001"/>
          </a:xfrm>
          <a:prstGeom prst="rect">
            <a:avLst/>
          </a:prstGeom>
        </p:spPr>
      </p:pic>
      <p:sp>
        <p:nvSpPr>
          <p:cNvPr id="22" name="object 5"/>
          <p:cNvSpPr txBox="1"/>
          <p:nvPr/>
        </p:nvSpPr>
        <p:spPr>
          <a:xfrm>
            <a:off x="1066800" y="4724400"/>
            <a:ext cx="5181600" cy="16062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spc="-30" dirty="0" err="1" smtClean="0">
                <a:solidFill>
                  <a:srgbClr val="C00000"/>
                </a:solidFill>
                <a:latin typeface="Arial"/>
                <a:cs typeface="Arial"/>
              </a:rPr>
              <a:t>Культура</a:t>
            </a:r>
            <a:r>
              <a:rPr lang="ru-RU" sz="1950" b="1" spc="-30" dirty="0" smtClean="0">
                <a:solidFill>
                  <a:srgbClr val="7E7E7E"/>
                </a:solidFill>
                <a:latin typeface="Arial"/>
                <a:cs typeface="Arial"/>
              </a:rPr>
              <a:t> -</a:t>
            </a:r>
            <a:r>
              <a:rPr lang="ru-RU" sz="1400" b="1" spc="-30" dirty="0" smtClean="0">
                <a:solidFill>
                  <a:srgbClr val="7E7E7E"/>
                </a:solidFill>
                <a:latin typeface="Arial"/>
                <a:cs typeface="Arial"/>
              </a:rPr>
              <a:t> приобретение одежды для сцены, светового и музыкального оборудования; ремонт фасада, помещений  дома культуры, замена дверей и оконных блоков; пошив сценических костюмов для коллективов художественной самодеятельности; обустройство площадки для проведения праздничных мероприятий на открытом воздухе</a:t>
            </a:r>
            <a:endParaRPr sz="1950" dirty="0">
              <a:latin typeface="Arial"/>
              <a:cs typeface="Arial"/>
            </a:endParaRPr>
          </a:p>
        </p:txBody>
      </p:sp>
      <p:pic>
        <p:nvPicPr>
          <p:cNvPr id="2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800" y="3200400"/>
            <a:ext cx="630072" cy="7620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 rot="10800000" flipV="1">
            <a:off x="1066800" y="3092551"/>
            <a:ext cx="510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3696335" algn="l"/>
              </a:tabLst>
            </a:pPr>
            <a:r>
              <a:rPr lang="ru-RU" b="1" spc="-10" dirty="0" smtClean="0">
                <a:solidFill>
                  <a:srgbClr val="FF0000"/>
                </a:solidFill>
                <a:latin typeface="Arial"/>
                <a:cs typeface="Arial"/>
              </a:rPr>
              <a:t>Благоустройство </a:t>
            </a:r>
            <a:r>
              <a:rPr lang="ru-RU" sz="1400" b="1" spc="-1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 приобретение и установка указателей с названиями улиц и номеров домов; приобретение и установка малых архитектурных форм, </a:t>
            </a:r>
            <a:r>
              <a:rPr lang="ru-RU" sz="1400" b="1" spc="-1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арт-объектов</a:t>
            </a:r>
            <a:r>
              <a:rPr lang="ru-RU" sz="1400" b="1" spc="-1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;  ремонт пешеходного моста, устройство деревянных мостков, плотиков;  установка входной арки в парк, спил ветхих деревьев </a:t>
            </a:r>
            <a:endParaRPr lang="ru-RU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339720"/>
            <a:ext cx="71996" cy="72008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36880" y="2194941"/>
            <a:ext cx="583755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Вопросы,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на решение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которых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могут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быть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направлены</a:t>
            </a:r>
            <a:r>
              <a:rPr sz="20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 err="1">
                <a:solidFill>
                  <a:srgbClr val="C00000"/>
                </a:solidFill>
                <a:latin typeface="Arial"/>
                <a:cs typeface="Arial"/>
              </a:rPr>
              <a:t>проекты</a:t>
            </a:r>
            <a:r>
              <a:rPr sz="2000" b="1" spc="-5" dirty="0" smtClean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43000" y="3124200"/>
            <a:ext cx="5513831" cy="10445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80"/>
              </a:spcBef>
            </a:pPr>
            <a:r>
              <a:rPr sz="195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Развитие</a:t>
            </a:r>
            <a:r>
              <a:rPr sz="1950" b="1" spc="-7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народного</a:t>
            </a:r>
            <a:r>
              <a:rPr sz="1950" b="1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52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10" dirty="0" err="1" smtClean="0">
                <a:solidFill>
                  <a:srgbClr val="C00000"/>
                </a:solidFill>
                <a:latin typeface="Arial"/>
                <a:cs typeface="Arial"/>
              </a:rPr>
              <a:t>художественного</a:t>
            </a:r>
            <a:r>
              <a:rPr sz="1950" b="1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творчества</a:t>
            </a:r>
            <a:r>
              <a:rPr lang="ru-RU" sz="1950" spc="-1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rgbClr val="7E7E7E"/>
                </a:solidFill>
                <a:latin typeface="Arial"/>
                <a:cs typeface="Arial"/>
              </a:rPr>
              <a:t>–</a:t>
            </a:r>
            <a:r>
              <a:rPr lang="ru-RU" sz="1400" spc="-15" dirty="0" smtClean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rgbClr val="7E7E7E"/>
                </a:solidFill>
                <a:latin typeface="Arial"/>
                <a:cs typeface="Arial"/>
              </a:rPr>
              <a:t>приобретение оборудования и материалов для развития традиционного народного художественного творчества</a:t>
            </a:r>
            <a:endParaRPr sz="1950" b="1" dirty="0">
              <a:latin typeface="Arial"/>
              <a:cs typeface="Arial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3124200"/>
            <a:ext cx="720077" cy="701827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32101" y="1438783"/>
            <a:ext cx="273812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Инициатива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жителей,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разработка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03931" y="1391030"/>
            <a:ext cx="2113915" cy="745490"/>
            <a:chOff x="103931" y="1391030"/>
            <a:chExt cx="2113915" cy="745490"/>
          </a:xfrm>
        </p:grpSpPr>
        <p:sp>
          <p:nvSpPr>
            <p:cNvPr id="29" name="object 29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883716" y="1583512"/>
            <a:ext cx="10071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642" y="1502232"/>
            <a:ext cx="504050" cy="523036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3</a:t>
            </a:r>
          </a:p>
        </p:txBody>
      </p:sp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1000" y="6324600"/>
            <a:ext cx="549021" cy="609231"/>
          </a:xfrm>
          <a:prstGeom prst="rect">
            <a:avLst/>
          </a:prstGeom>
        </p:spPr>
      </p:pic>
      <p:sp>
        <p:nvSpPr>
          <p:cNvPr id="23" name="object 18"/>
          <p:cNvSpPr txBox="1"/>
          <p:nvPr/>
        </p:nvSpPr>
        <p:spPr>
          <a:xfrm rot="10800000" flipV="1">
            <a:off x="1143000" y="6162665"/>
            <a:ext cx="5257800" cy="120994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spcBef>
                <a:spcPts val="375"/>
              </a:spcBef>
            </a:pPr>
            <a:r>
              <a:rPr sz="1950" b="1" spc="-15" dirty="0">
                <a:solidFill>
                  <a:srgbClr val="FF0000"/>
                </a:solidFill>
                <a:latin typeface="Arial"/>
                <a:cs typeface="Arial"/>
              </a:rPr>
              <a:t>Работа</a:t>
            </a:r>
            <a:r>
              <a:rPr sz="195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95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50" b="1" spc="-5" dirty="0">
                <a:solidFill>
                  <a:srgbClr val="FF0000"/>
                </a:solidFill>
                <a:latin typeface="Arial"/>
                <a:cs typeface="Arial"/>
              </a:rPr>
              <a:t>детьми </a:t>
            </a:r>
            <a:r>
              <a:rPr sz="1950" b="1" spc="-5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5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50" b="1" spc="-15" dirty="0" err="1" smtClean="0">
                <a:solidFill>
                  <a:srgbClr val="FF0000"/>
                </a:solidFill>
                <a:latin typeface="Arial"/>
                <a:cs typeface="Arial"/>
              </a:rPr>
              <a:t>молодежью</a:t>
            </a:r>
            <a:r>
              <a:rPr lang="ru-RU" sz="1950" b="1" spc="-15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– </a:t>
            </a:r>
            <a:r>
              <a:rPr lang="ru-RU" sz="1400" b="1" spc="-15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обустройство детских площадок, установка ограждений; приобретение игрового инвентаря, настольных игр; приобретение и установка игрового комплекса, детского городка; благоустройство детских площадок </a:t>
            </a:r>
            <a:endParaRPr sz="195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5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800" y="4572000"/>
            <a:ext cx="703811" cy="762000"/>
          </a:xfrm>
          <a:prstGeom prst="rect">
            <a:avLst/>
          </a:prstGeom>
        </p:spPr>
      </p:pic>
      <p:sp>
        <p:nvSpPr>
          <p:cNvPr id="36" name="object 11"/>
          <p:cNvSpPr txBox="1"/>
          <p:nvPr/>
        </p:nvSpPr>
        <p:spPr>
          <a:xfrm rot="10800000" flipV="1">
            <a:off x="1143000" y="4554124"/>
            <a:ext cx="5257800" cy="14035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950" b="1" spc="30" dirty="0" err="1">
                <a:solidFill>
                  <a:schemeClr val="accent2"/>
                </a:solidFill>
                <a:latin typeface="Arial"/>
                <a:cs typeface="Arial"/>
              </a:rPr>
              <a:t>М</a:t>
            </a:r>
            <a:r>
              <a:rPr sz="1950" b="1" spc="-5" dirty="0" err="1">
                <a:solidFill>
                  <a:schemeClr val="accent2"/>
                </a:solidFill>
                <a:latin typeface="Arial"/>
                <a:cs typeface="Arial"/>
              </a:rPr>
              <a:t>а</a:t>
            </a:r>
            <a:r>
              <a:rPr sz="1950" b="1" spc="5" dirty="0" err="1">
                <a:solidFill>
                  <a:schemeClr val="accent2"/>
                </a:solidFill>
                <a:latin typeface="Arial"/>
                <a:cs typeface="Arial"/>
              </a:rPr>
              <a:t>с</a:t>
            </a:r>
            <a:r>
              <a:rPr sz="1950" b="1" spc="-5" dirty="0" err="1">
                <a:solidFill>
                  <a:schemeClr val="accent2"/>
                </a:solidFill>
                <a:latin typeface="Arial"/>
                <a:cs typeface="Arial"/>
              </a:rPr>
              <a:t>с</a:t>
            </a:r>
            <a:r>
              <a:rPr sz="1950" b="1" spc="5" dirty="0" err="1">
                <a:solidFill>
                  <a:schemeClr val="accent2"/>
                </a:solidFill>
                <a:latin typeface="Arial"/>
                <a:cs typeface="Arial"/>
              </a:rPr>
              <a:t>о</a:t>
            </a:r>
            <a:r>
              <a:rPr sz="1950" b="1" dirty="0" err="1">
                <a:solidFill>
                  <a:schemeClr val="accent2"/>
                </a:solidFill>
                <a:latin typeface="Arial"/>
                <a:cs typeface="Arial"/>
              </a:rPr>
              <a:t>вый</a:t>
            </a:r>
            <a:r>
              <a:rPr sz="1950" b="1" dirty="0">
                <a:solidFill>
                  <a:schemeClr val="accent2"/>
                </a:solidFill>
                <a:latin typeface="Arial"/>
                <a:cs typeface="Arial"/>
              </a:rPr>
              <a:t>  </a:t>
            </a:r>
            <a:r>
              <a:rPr sz="1950" b="1" spc="-20" dirty="0" err="1" smtClean="0">
                <a:solidFill>
                  <a:schemeClr val="accent2"/>
                </a:solidFill>
                <a:latin typeface="Arial"/>
                <a:cs typeface="Arial"/>
              </a:rPr>
              <a:t>отдых</a:t>
            </a:r>
            <a:r>
              <a:rPr lang="ru-RU" sz="1950" b="1" spc="-2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ru-RU" sz="1950" b="1" spc="-2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</a:t>
            </a:r>
            <a:r>
              <a:rPr lang="ru-RU" sz="1400" b="1" spc="-20" dirty="0" smtClean="0">
                <a:solidFill>
                  <a:srgbClr val="7E7E7E"/>
                </a:solidFill>
                <a:latin typeface="Arial"/>
                <a:cs typeface="Arial"/>
              </a:rPr>
              <a:t> обустройство концертной площадки для проведения культурно-массовых мероприятий;  устройство зоны отдыха для всей семьи;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ru-RU" sz="1400" b="1" spc="-20" dirty="0" smtClean="0">
                <a:solidFill>
                  <a:srgbClr val="7E7E7E"/>
                </a:solidFill>
                <a:latin typeface="Arial"/>
                <a:cs typeface="Arial"/>
              </a:rPr>
              <a:t> приобретение оборудования для проведения массовых мероприятий;  устройство беседки;  обустройство парковой зоны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339720"/>
            <a:ext cx="71996" cy="72008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36880" y="2194941"/>
            <a:ext cx="583755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Вопросы,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на решение</a:t>
            </a:r>
            <a:r>
              <a:rPr sz="20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которых</a:t>
            </a:r>
            <a:r>
              <a:rPr sz="20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могут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быть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направлены</a:t>
            </a:r>
            <a:r>
              <a:rPr sz="20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 err="1">
                <a:solidFill>
                  <a:srgbClr val="C00000"/>
                </a:solidFill>
                <a:latin typeface="Arial"/>
                <a:cs typeface="Arial"/>
              </a:rPr>
              <a:t>проекты</a:t>
            </a:r>
            <a:r>
              <a:rPr sz="2000" b="1" spc="-5" dirty="0" smtClean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1950" b="1" dirty="0">
                <a:solidFill>
                  <a:srgbClr val="7E7E7E"/>
                </a:solidFill>
                <a:latin typeface="Arial"/>
                <a:cs typeface="Arial"/>
              </a:rPr>
              <a:t>	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5400" y="4572000"/>
            <a:ext cx="5105399" cy="9598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spc="-25" dirty="0" err="1">
                <a:solidFill>
                  <a:srgbClr val="C00000"/>
                </a:solidFill>
                <a:latin typeface="Arial"/>
                <a:cs typeface="Arial"/>
              </a:rPr>
              <a:t>Услуги</a:t>
            </a:r>
            <a:r>
              <a:rPr sz="1950" b="1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10" dirty="0" err="1" smtClean="0">
                <a:solidFill>
                  <a:srgbClr val="C00000"/>
                </a:solidFill>
                <a:latin typeface="Arial"/>
                <a:cs typeface="Arial"/>
              </a:rPr>
              <a:t>связи</a:t>
            </a:r>
            <a:r>
              <a:rPr lang="ru-RU" sz="1400" b="1" spc="-1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– обеспечение проводной телефонной связью и доступом в Интернет; приобретение и установка усилителя сотового сигнала; прокладка оптико-волоконного кабеля сети Интернет</a:t>
            </a:r>
            <a:endParaRPr sz="19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4648200"/>
            <a:ext cx="514108" cy="620547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32101" y="1438783"/>
            <a:ext cx="273812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Инициатива</a:t>
            </a:r>
            <a:r>
              <a:rPr sz="2000" b="1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жителей,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разработка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03931" y="1391030"/>
            <a:ext cx="2113915" cy="745490"/>
            <a:chOff x="103931" y="1391030"/>
            <a:chExt cx="2113915" cy="745490"/>
          </a:xfrm>
        </p:grpSpPr>
        <p:sp>
          <p:nvSpPr>
            <p:cNvPr id="29" name="object 29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19963"/>
                  </a:lnTo>
                  <a:lnTo>
                    <a:pt x="1728170" y="719963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6631" y="1403730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19963"/>
                  </a:lnTo>
                  <a:lnTo>
                    <a:pt x="0" y="71996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883716" y="1583512"/>
            <a:ext cx="10071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0642" y="1502232"/>
            <a:ext cx="504050" cy="523036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3</a:t>
            </a:r>
          </a:p>
        </p:txBody>
      </p:sp>
      <p:pic>
        <p:nvPicPr>
          <p:cNvPr id="35" name="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9600" y="5867400"/>
            <a:ext cx="476669" cy="671982"/>
          </a:xfrm>
          <a:prstGeom prst="rect">
            <a:avLst/>
          </a:prstGeom>
        </p:spPr>
      </p:pic>
      <p:sp>
        <p:nvSpPr>
          <p:cNvPr id="36" name="object 17"/>
          <p:cNvSpPr txBox="1"/>
          <p:nvPr/>
        </p:nvSpPr>
        <p:spPr>
          <a:xfrm rot="10800000" flipV="1">
            <a:off x="1295400" y="5905500"/>
            <a:ext cx="5105400" cy="17164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dirty="0" err="1" smtClean="0">
                <a:solidFill>
                  <a:srgbClr val="C00000"/>
                </a:solidFill>
                <a:latin typeface="Arial"/>
                <a:cs typeface="Arial"/>
              </a:rPr>
              <a:t>Пожарная</a:t>
            </a:r>
            <a:r>
              <a:rPr lang="ru-RU" sz="195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10" dirty="0" err="1" smtClean="0">
                <a:solidFill>
                  <a:srgbClr val="C00000"/>
                </a:solidFill>
                <a:latin typeface="Arial"/>
                <a:cs typeface="Arial"/>
              </a:rPr>
              <a:t>безопасность</a:t>
            </a:r>
            <a:r>
              <a:rPr lang="ru-RU" sz="1950" b="1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950" b="1" spc="-1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 </a:t>
            </a:r>
            <a:r>
              <a:rPr lang="ru-RU" sz="1400" b="1" spc="-10" dirty="0" smtClean="0">
                <a:solidFill>
                  <a:srgbClr val="7E7E7E"/>
                </a:solidFill>
                <a:latin typeface="Arial"/>
                <a:cs typeface="Arial"/>
              </a:rPr>
              <a:t>обустройство новых пожарных водоемов, устройство ограждений, подъездных путей и мест для стоянки пожарной машины;  углубление и очистка пожарных водоемов, укрепление берега, ремонт ограждений и спуска;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endParaRPr lang="ru-RU" sz="1400" b="1" spc="-10" dirty="0" smtClean="0">
              <a:solidFill>
                <a:srgbClr val="7E7E7E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1950" dirty="0">
              <a:latin typeface="Arial"/>
              <a:cs typeface="Arial"/>
            </a:endParaRPr>
          </a:p>
        </p:txBody>
      </p:sp>
      <p:pic>
        <p:nvPicPr>
          <p:cNvPr id="37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600" y="7391400"/>
            <a:ext cx="609600" cy="691287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1219200" y="7391400"/>
            <a:ext cx="5105400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ru-RU" sz="1950" b="1" dirty="0" smtClean="0">
                <a:solidFill>
                  <a:srgbClr val="C00000"/>
                </a:solidFill>
                <a:latin typeface="Arial"/>
                <a:cs typeface="Arial"/>
              </a:rPr>
              <a:t>Охрана о</a:t>
            </a:r>
            <a:r>
              <a:rPr lang="ru-RU" sz="1950" b="1" spc="5" dirty="0" smtClean="0">
                <a:solidFill>
                  <a:srgbClr val="C00000"/>
                </a:solidFill>
                <a:latin typeface="Arial"/>
                <a:cs typeface="Arial"/>
              </a:rPr>
              <a:t>бщ</a:t>
            </a:r>
            <a:r>
              <a:rPr lang="ru-RU" sz="1950" b="1" spc="-15" dirty="0" smtClean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lang="ru-RU" sz="1950" b="1" spc="-5" dirty="0" smtClean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lang="ru-RU" sz="1950" b="1" spc="-20" dirty="0" smtClean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lang="ru-RU" sz="1950" b="1" spc="-30" dirty="0" smtClean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lang="ru-RU" sz="1950" b="1" spc="-5" dirty="0" smtClean="0">
                <a:solidFill>
                  <a:srgbClr val="C00000"/>
                </a:solidFill>
                <a:latin typeface="Arial"/>
                <a:cs typeface="Arial"/>
              </a:rPr>
              <a:t>ен</a:t>
            </a:r>
            <a:r>
              <a:rPr lang="ru-RU" sz="1950" b="1" spc="-10" dirty="0" smtClean="0">
                <a:solidFill>
                  <a:srgbClr val="C00000"/>
                </a:solidFill>
                <a:latin typeface="Arial"/>
                <a:cs typeface="Arial"/>
              </a:rPr>
              <a:t>но</a:t>
            </a:r>
            <a:r>
              <a:rPr lang="ru-RU" sz="1950" b="1" spc="-25" dirty="0" smtClean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lang="ru-RU" sz="1950" b="1" dirty="0" smtClean="0">
                <a:solidFill>
                  <a:srgbClr val="C00000"/>
                </a:solidFill>
                <a:latin typeface="Arial"/>
                <a:cs typeface="Arial"/>
              </a:rPr>
              <a:t>о  </a:t>
            </a:r>
            <a:r>
              <a:rPr lang="ru-RU" sz="1950" b="1" spc="-5" dirty="0" smtClean="0">
                <a:solidFill>
                  <a:srgbClr val="C00000"/>
                </a:solidFill>
                <a:latin typeface="Arial"/>
                <a:cs typeface="Arial"/>
              </a:rPr>
              <a:t>порядка </a:t>
            </a:r>
            <a:r>
              <a:rPr lang="ru-RU" b="1" spc="-5" dirty="0" smtClean="0">
                <a:solidFill>
                  <a:srgbClr val="7E7E7E"/>
                </a:solidFill>
                <a:latin typeface="Arial"/>
                <a:cs typeface="Arial"/>
              </a:rPr>
              <a:t>- </a:t>
            </a:r>
            <a:r>
              <a:rPr lang="ru-RU" sz="1400" b="1" spc="-5" dirty="0" smtClean="0">
                <a:solidFill>
                  <a:srgbClr val="7E7E7E"/>
                </a:solidFill>
                <a:latin typeface="Arial"/>
                <a:cs typeface="Arial"/>
              </a:rPr>
              <a:t>приобретение формы для добровольной народной дружины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40" name="object 7"/>
          <p:cNvSpPr txBox="1"/>
          <p:nvPr/>
        </p:nvSpPr>
        <p:spPr>
          <a:xfrm>
            <a:off x="1295400" y="3200400"/>
            <a:ext cx="5029200" cy="11753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Памятники</a:t>
            </a:r>
            <a:r>
              <a:rPr lang="ru-RU" sz="1950" b="1" spc="-5" dirty="0" smtClean="0">
                <a:solidFill>
                  <a:srgbClr val="7E7E7E"/>
                </a:solidFill>
                <a:latin typeface="Arial"/>
                <a:cs typeface="Arial"/>
              </a:rPr>
              <a:t> – </a:t>
            </a:r>
            <a:r>
              <a:rPr lang="ru-RU" sz="1400" b="1" spc="-5" dirty="0" smtClean="0">
                <a:solidFill>
                  <a:srgbClr val="7E7E7E"/>
                </a:solidFill>
                <a:latin typeface="Arial"/>
                <a:cs typeface="Arial"/>
              </a:rPr>
              <a:t>строительство мемориальных комплексов; ремонт памятников, обелисков; приобретение и установка стел, мемориальных панно; благоустройство территории, прилегающей к памятным местам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41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7200" y="3276600"/>
            <a:ext cx="65727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73201"/>
            <a:ext cx="41560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«НАРОДНЫЙ</a:t>
            </a:r>
            <a:r>
              <a:rPr spc="-70" dirty="0"/>
              <a:t> </a:t>
            </a:r>
            <a:r>
              <a:rPr spc="-5" dirty="0"/>
              <a:t>БЮДЖЕТ»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448" y="2245597"/>
            <a:ext cx="6223000" cy="425005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34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Собрание</a:t>
            </a:r>
            <a:r>
              <a:rPr sz="20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граждан</a:t>
            </a:r>
            <a:endParaRPr sz="2000">
              <a:latin typeface="Arial"/>
              <a:cs typeface="Arial"/>
            </a:endParaRPr>
          </a:p>
          <a:p>
            <a:pPr marL="86360" marR="43815" algn="just">
              <a:lnSpc>
                <a:spcPct val="100000"/>
              </a:lnSpc>
              <a:spcBef>
                <a:spcPts val="210"/>
              </a:spcBef>
            </a:pP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назначается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проводится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порядке,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определенном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уставом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(или)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муниципальными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нормативными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правовыми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актами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представительного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органа </a:t>
            </a:r>
            <a:r>
              <a:rPr sz="1800" spc="-4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области,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территории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которого</a:t>
            </a:r>
            <a:r>
              <a:rPr sz="1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планируется</a:t>
            </a:r>
            <a:r>
              <a:rPr sz="1800" spc="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реализация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проекта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Факт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поддержки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проекта населением</a:t>
            </a:r>
            <a:endParaRPr sz="2000">
              <a:latin typeface="Arial"/>
              <a:cs typeface="Arial"/>
            </a:endParaRPr>
          </a:p>
          <a:p>
            <a:pPr marL="86360" marR="457834">
              <a:lnSpc>
                <a:spcPct val="100000"/>
              </a:lnSpc>
              <a:spcBef>
                <a:spcPts val="335"/>
              </a:spcBef>
            </a:pP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оформляется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протокольно</a:t>
            </a:r>
            <a:r>
              <a:rPr sz="1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виде</a:t>
            </a:r>
            <a:r>
              <a:rPr sz="1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решения</a:t>
            </a:r>
            <a:r>
              <a:rPr sz="18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собрания </a:t>
            </a:r>
            <a:r>
              <a:rPr sz="1800" spc="-459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жителей</a:t>
            </a:r>
            <a:r>
              <a:rPr sz="1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муниципального</a:t>
            </a:r>
            <a:r>
              <a:rPr sz="1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Microsoft Sans Serif"/>
              <a:cs typeface="Microsoft Sans Serif"/>
            </a:endParaRPr>
          </a:p>
          <a:p>
            <a:pPr marL="40005">
              <a:lnSpc>
                <a:spcPct val="100000"/>
              </a:lnSpc>
              <a:spcBef>
                <a:spcPts val="5"/>
              </a:spcBef>
            </a:pP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Протокол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подписывают</a:t>
            </a:r>
            <a:r>
              <a:rPr sz="20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все</a:t>
            </a:r>
            <a:r>
              <a:rPr sz="20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участники</a:t>
            </a:r>
            <a:r>
              <a:rPr sz="20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собрания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645" y="2411729"/>
            <a:ext cx="71996" cy="7200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251" y="4716017"/>
            <a:ext cx="72009" cy="7200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8645" y="6300215"/>
            <a:ext cx="71996" cy="7200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728700" y="1403692"/>
            <a:ext cx="6129655" cy="720090"/>
          </a:xfrm>
          <a:custGeom>
            <a:avLst/>
            <a:gdLst/>
            <a:ahLst/>
            <a:cxnLst/>
            <a:rect l="l" t="t" r="r" b="b"/>
            <a:pathLst>
              <a:path w="6129655" h="720089">
                <a:moveTo>
                  <a:pt x="6129274" y="0"/>
                </a:moveTo>
                <a:lnTo>
                  <a:pt x="0" y="0"/>
                </a:lnTo>
                <a:lnTo>
                  <a:pt x="0" y="720001"/>
                </a:lnTo>
                <a:lnTo>
                  <a:pt x="6129274" y="720001"/>
                </a:lnTo>
                <a:lnTo>
                  <a:pt x="612927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32101" y="1438783"/>
            <a:ext cx="28441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Проведение</a:t>
            </a:r>
            <a:r>
              <a:rPr sz="20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собрания </a:t>
            </a:r>
            <a:r>
              <a:rPr sz="2000" b="1" spc="-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жителей</a:t>
            </a:r>
            <a:r>
              <a:rPr sz="20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поселения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03931" y="1390903"/>
            <a:ext cx="2113915" cy="745490"/>
            <a:chOff x="103931" y="1390903"/>
            <a:chExt cx="2113915" cy="745490"/>
          </a:xfrm>
        </p:grpSpPr>
        <p:sp>
          <p:nvSpPr>
            <p:cNvPr id="10" name="object 10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1728170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1728170" y="720090"/>
                  </a:lnTo>
                  <a:lnTo>
                    <a:pt x="2088215" y="360045"/>
                  </a:lnTo>
                  <a:lnTo>
                    <a:pt x="1728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6631" y="1403603"/>
              <a:ext cx="2088514" cy="720090"/>
            </a:xfrm>
            <a:custGeom>
              <a:avLst/>
              <a:gdLst/>
              <a:ahLst/>
              <a:cxnLst/>
              <a:rect l="l" t="t" r="r" b="b"/>
              <a:pathLst>
                <a:path w="2088514" h="720089">
                  <a:moveTo>
                    <a:pt x="0" y="0"/>
                  </a:moveTo>
                  <a:lnTo>
                    <a:pt x="1728170" y="0"/>
                  </a:lnTo>
                  <a:lnTo>
                    <a:pt x="2088215" y="360045"/>
                  </a:lnTo>
                  <a:lnTo>
                    <a:pt x="1728170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CE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6092" y="1520951"/>
              <a:ext cx="1325880" cy="42824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83716" y="1583562"/>
            <a:ext cx="1006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sz="20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C00000"/>
                </a:solidFill>
                <a:latin typeface="Arial"/>
                <a:cs typeface="Arial"/>
              </a:rPr>
              <a:t>ЭТАП: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0642" y="1547634"/>
            <a:ext cx="432054" cy="432041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1209</Words>
  <Application>Microsoft Office PowerPoint</Application>
  <PresentationFormat>Экран (4:3)</PresentationFormat>
  <Paragraphs>232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ПОДГОТОВКА  ПРОЕКТА «НАРОДНЫЙ  БЮДЖЕТ»</vt:lpstr>
      <vt:lpstr>Слайд 2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  <vt:lpstr>«НАРОДНЫЙ БЮДЖЕТ»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эффективности государственного управления сельским хозяйством. Основные направления развития.</dc:title>
  <dc:creator>Малышев Константин Валерьевич</dc:creator>
  <cp:lastModifiedBy>mea</cp:lastModifiedBy>
  <cp:revision>28</cp:revision>
  <dcterms:created xsi:type="dcterms:W3CDTF">2021-05-17T11:32:28Z</dcterms:created>
  <dcterms:modified xsi:type="dcterms:W3CDTF">2021-10-13T08:07:44Z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2021-05-17T00:00:00Z</vt:filetime>
  </property>
</Properties>
</file>