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theme/themeOverride14.xml" ContentType="application/vnd.openxmlformats-officedocument.themeOverride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drawings/drawing7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theme/themeOverride16.xml" ContentType="application/vnd.openxmlformats-officedocument.themeOverride+xml"/>
  <Override PartName="/ppt/charts/chart25.xml" ContentType="application/vnd.openxmlformats-officedocument.drawingml.chart+xml"/>
  <Override PartName="/ppt/theme/themeOverride17.xml" ContentType="application/vnd.openxmlformats-officedocument.themeOverride+xml"/>
  <Override PartName="/ppt/charts/chart26.xml" ContentType="application/vnd.openxmlformats-officedocument.drawingml.chart+xml"/>
  <Override PartName="/ppt/theme/themeOverride18.xml" ContentType="application/vnd.openxmlformats-officedocument.themeOverride+xml"/>
  <Override PartName="/ppt/charts/chart27.xml" ContentType="application/vnd.openxmlformats-officedocument.drawingml.chart+xml"/>
  <Override PartName="/ppt/theme/themeOverride19.xml" ContentType="application/vnd.openxmlformats-officedocument.themeOverride+xml"/>
  <Override PartName="/ppt/charts/chart28.xml" ContentType="application/vnd.openxmlformats-officedocument.drawingml.chart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0" r:id="rId3"/>
    <p:sldId id="301" r:id="rId4"/>
    <p:sldId id="258" r:id="rId5"/>
    <p:sldId id="31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302" r:id="rId17"/>
    <p:sldId id="271" r:id="rId18"/>
    <p:sldId id="272" r:id="rId19"/>
    <p:sldId id="273" r:id="rId20"/>
    <p:sldId id="274" r:id="rId21"/>
    <p:sldId id="315" r:id="rId22"/>
    <p:sldId id="313" r:id="rId23"/>
    <p:sldId id="314" r:id="rId24"/>
    <p:sldId id="276" r:id="rId25"/>
    <p:sldId id="319" r:id="rId26"/>
    <p:sldId id="278" r:id="rId27"/>
    <p:sldId id="279" r:id="rId28"/>
    <p:sldId id="280" r:id="rId29"/>
    <p:sldId id="281" r:id="rId30"/>
    <p:sldId id="282" r:id="rId31"/>
    <p:sldId id="294" r:id="rId32"/>
    <p:sldId id="284" r:id="rId33"/>
    <p:sldId id="285" r:id="rId34"/>
    <p:sldId id="286" r:id="rId35"/>
    <p:sldId id="287" r:id="rId36"/>
    <p:sldId id="288" r:id="rId37"/>
    <p:sldId id="289" r:id="rId38"/>
    <p:sldId id="303" r:id="rId39"/>
    <p:sldId id="291" r:id="rId40"/>
    <p:sldId id="293" r:id="rId41"/>
    <p:sldId id="295" r:id="rId42"/>
    <p:sldId id="308" r:id="rId43"/>
    <p:sldId id="312" r:id="rId44"/>
    <p:sldId id="311" r:id="rId45"/>
    <p:sldId id="299" r:id="rId46"/>
    <p:sldId id="304" r:id="rId47"/>
    <p:sldId id="298" r:id="rId48"/>
    <p:sldId id="320" r:id="rId49"/>
    <p:sldId id="305" r:id="rId50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FFFF"/>
    <a:srgbClr val="006600"/>
    <a:srgbClr val="0000CC"/>
    <a:srgbClr val="0033CC"/>
    <a:srgbClr val="339966"/>
    <a:srgbClr val="006666"/>
    <a:srgbClr val="D7F5E2"/>
    <a:srgbClr val="008080"/>
    <a:srgbClr val="4DA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9870" autoAdjust="0"/>
  </p:normalViewPr>
  <p:slideViewPr>
    <p:cSldViewPr>
      <p:cViewPr varScale="1">
        <p:scale>
          <a:sx n="102" d="100"/>
          <a:sy n="102" d="100"/>
        </p:scale>
        <p:origin x="-19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&#1056;&#1072;&#1073;&#1086;&#1090;&#1072;.%20&#1040;&#1083;&#1077;&#1085;&#1072;\&#1044;&#1086;&#1093;&#1086;&#1076;&#1099;%20&#1082;%20&#1089;&#1083;&#1072;&#1081;&#1076;&#1072;&#1084;%202022%20&#1075;&#1086;&#1076;&#1072;%20(&#1040;&#1074;&#1090;&#1086;&#1089;&#1086;&#1093;&#1088;&#1072;&#1085;&#1077;&#1085;&#1085;&#1099;&#1081;)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3\&#1041;&#1102;&#1076;&#1078;&#1077;&#1090;&#1085;&#1099;&#1081;_&#1086;&#1090;&#1076;&#1077;&#1083;\&#1055;&#1088;&#1086;&#1075;&#1085;&#1086;&#1079;%20&#1073;&#1102;&#1076;&#1078;&#1077;&#1090;&#1072;\&#1055;&#1088;&#1086;&#1075;&#1085;&#1086;&#1079;%20&#1073;&#1102;&#1076;&#1078;&#1077;&#1090;&#1072;%20&#1085;&#1072;%202021%20&#1075;&#1086;&#1076;\&#1055;&#1088;&#1077;&#1079;&#1077;&#1085;&#1090;&#1072;&#1094;&#1080;&#1103;\&#1076;&#1083;&#1103;%20&#1089;&#1083;&#1072;&#1081;&#1076;&#1086;&#1074;%20&#1052;&#1055;___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46;&#1077;&#1085;&#1103;\Downloads\&#1076;&#1083;&#1103;%20&#1089;&#1083;&#1072;&#1081;&#1076;&#1086;&#1074;%20&#1052;&#1055;_%2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6;&#1077;&#1085;&#1103;\Downloads\&#1076;&#1083;&#1103;%20&#1089;&#1083;&#1072;&#1081;&#1076;&#1086;&#1074;%20&#1052;&#1055;_%20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6;&#1077;&#1085;&#1103;\Downloads\&#1076;&#1083;&#1103;%20&#1089;&#1083;&#1072;&#1081;&#1076;&#1086;&#1074;%20&#1052;&#1055;_%20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&#1046;&#1077;&#1085;&#1103;\Downloads\&#1076;&#1083;&#1103;%20&#1089;&#1083;&#1072;&#1081;&#1076;&#1086;&#1074;%20&#1052;&#1055;_%20(1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44;&#1086;&#1093;&#1086;&#1076;&#1099;%20&#1082;%20&#1089;&#1083;&#1072;&#1081;&#1076;&#1072;&#1084;%202022%20&#1075;&#1086;&#1076;&#1072;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7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8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1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Relationship Id="rId1" Type="http://schemas.openxmlformats.org/officeDocument/2006/relationships/themeOverride" Target="../theme/themeOverride20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72;&#1073;&#1086;&#1090;&#1072;.%20&#1040;&#1083;&#1077;&#1085;&#1072;\&#1076;&#1083;&#1103;%20&#1089;&#1083;&#1072;&#1081;&#1076;&#1086;&#1074;%20&#1052;&#1055;___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erver23\&#1041;&#1102;&#1076;&#1078;&#1077;&#1090;&#1085;&#1099;&#1081;_&#1086;&#1090;&#1076;&#1077;&#1083;\&#1055;&#1088;&#1086;&#1075;&#1085;&#1086;&#1079;%20&#1073;&#1102;&#1076;&#1078;&#1077;&#1090;&#1072;\&#1055;&#1088;&#1086;&#1075;&#1085;&#1086;&#1079;%20&#1073;&#1102;&#1076;&#1078;&#1077;&#1090;&#1072;%20&#1085;&#1072;%202021%20&#1075;&#1086;&#1076;\&#1055;&#1088;&#1077;&#1079;&#1077;&#1085;&#1090;&#1072;&#1094;&#1080;&#1103;\&#1050;%20&#1089;&#1083;&#1072;&#1081;&#1076;&#1072;&#1084;%20&#1076;&#1086;&#1093;&#1086;&#1076;&#1099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6;&#1077;&#1085;&#1103;\Downloads\&#1082;%20&#1089;&#1083;&#1072;&#1081;&#1076;&#1072;&#1084;%202022%20&#1075;&#1086;&#1076;&#1072;%20(1)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23\&#1041;&#1102;&#1076;&#1078;&#1077;&#1090;&#1085;&#1099;&#1081;_&#1086;&#1090;&#1076;&#1077;&#1083;\&#1055;&#1088;&#1086;&#1075;&#1085;&#1086;&#1079;%20&#1073;&#1102;&#1076;&#1078;&#1077;&#1090;&#1072;\&#1055;&#1088;&#1086;&#1075;&#1085;&#1086;&#1079;%20&#1073;&#1102;&#1076;&#1078;&#1077;&#1090;&#1072;%20&#1085;&#1072;%202021%20&#1075;&#1086;&#1076;\&#1055;&#1088;&#1077;&#1079;&#1077;&#1085;&#1090;&#1072;&#1094;&#1080;&#1103;\&#1050;%20&#1089;&#1083;&#1072;&#1081;&#1076;&#1072;&#1084;%20&#1076;&#1086;&#1093;&#1086;&#1076;&#1099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6;&#1077;&#1085;&#1103;\AppData\Roaming\Microsoft\Excel\&#1044;&#1086;&#1093;&#1086;&#1076;&#1099;%20&#1082;%20&#1089;&#1083;&#1072;&#1081;&#1076;&#1072;&#1084;%202022%20&#1075;&#1086;&#1076;&#1072;%20(version%201).xlsb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23\&#1041;&#1102;&#1076;&#1078;&#1077;&#1090;&#1085;&#1099;&#1081;_&#1086;&#1090;&#1076;&#1077;&#1083;\&#1055;&#1088;&#1086;&#1075;&#1085;&#1086;&#1079;%20&#1073;&#1102;&#1076;&#1078;&#1077;&#1090;&#1072;\&#1055;&#1088;&#1086;&#1075;&#1085;&#1086;&#1079;%20&#1073;&#1102;&#1076;&#1078;&#1077;&#1090;&#1072;%20&#1085;&#1072;%202021%20&#1075;&#1086;&#1076;\&#1055;&#1088;&#1077;&#1079;&#1077;&#1085;&#1090;&#1072;&#1094;&#1080;&#1103;\&#1050;%20&#1089;&#1083;&#1072;&#1081;&#1076;&#1072;&#1084;%20&#1076;&#1086;&#1093;&#1086;&#1076;&#1099;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23\&#1041;&#1102;&#1076;&#1078;&#1077;&#1090;&#1085;&#1099;&#1081;_&#1086;&#1090;&#1076;&#1077;&#1083;\&#1055;&#1088;&#1086;&#1075;&#1085;&#1086;&#1079;%20&#1073;&#1102;&#1076;&#1078;&#1077;&#1090;&#1072;\&#1055;&#1088;&#1086;&#1075;&#1085;&#1086;&#1079;%20&#1073;&#1102;&#1076;&#1078;&#1077;&#1090;&#1072;%20&#1085;&#1072;%202021%20&#1075;&#1086;&#1076;\&#1055;&#1088;&#1077;&#1079;&#1077;&#1085;&#1090;&#1072;&#1094;&#1080;&#1103;\&#1050;%20&#1089;&#1083;&#1072;&#1081;&#1076;&#1072;&#1084;%20&#1076;&#1086;&#1093;&#1086;&#1076;&#1099;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6;&#1077;&#1085;&#1103;\AppData\Roaming\Microsoft\Excel\&#1044;&#1086;&#1093;&#1086;&#1076;&#1099;%20&#1082;%20&#1089;&#1083;&#1072;&#1081;&#1076;&#1072;&#1084;%202022%20&#1075;&#1086;&#1076;&#1072;%20(version%201).xlsb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88888888888889E-2"/>
          <c:y val="0.27217483379761648"/>
          <c:w val="0.9729659886264217"/>
          <c:h val="0.649326343712152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 т.ч. акцизы на нефтепродукты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-1.8055555555555554E-2"/>
                  <c:y val="2.395138537419024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8E-2"/>
                  <c:y val="1.306439202228558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66666666666666E-2"/>
                  <c:y val="1.088699335190465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111111111111212E-2"/>
                  <c:y val="2.395138537419024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39043</c:v>
                </c:pt>
                <c:pt idx="1">
                  <c:v>42040</c:v>
                </c:pt>
                <c:pt idx="2">
                  <c:v>44394</c:v>
                </c:pt>
                <c:pt idx="3">
                  <c:v>46118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налоговые/неналоговые доходы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Лист1!$B$3:$E$3</c:f>
              <c:numCache>
                <c:formatCode>#,##0.0</c:formatCode>
                <c:ptCount val="4"/>
                <c:pt idx="0">
                  <c:v>440457</c:v>
                </c:pt>
                <c:pt idx="1">
                  <c:v>498304.4</c:v>
                </c:pt>
                <c:pt idx="2">
                  <c:v>523182</c:v>
                </c:pt>
                <c:pt idx="3">
                  <c:v>546433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Лист1!$B$4:$E$4</c:f>
              <c:numCache>
                <c:formatCode>#,##0.0</c:formatCode>
                <c:ptCount val="4"/>
                <c:pt idx="0">
                  <c:v>109804.1</c:v>
                </c:pt>
                <c:pt idx="1">
                  <c:v>148064.70000000001</c:v>
                </c:pt>
                <c:pt idx="2">
                  <c:v>148064.70000000001</c:v>
                </c:pt>
                <c:pt idx="3">
                  <c:v>148064.70000000001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субсидии и субвенции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Лист1!$B$5:$E$5</c:f>
              <c:numCache>
                <c:formatCode>#,##0.0</c:formatCode>
                <c:ptCount val="4"/>
                <c:pt idx="0">
                  <c:v>964991.6</c:v>
                </c:pt>
                <c:pt idx="1">
                  <c:v>918107.4</c:v>
                </c:pt>
                <c:pt idx="2">
                  <c:v>992790.1</c:v>
                </c:pt>
                <c:pt idx="3">
                  <c:v>770445.4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1111111111111112E-2"/>
                  <c:y val="1.741918936304745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00000000000001E-2"/>
                  <c:y val="2.177398670380931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Лист1!$B$6:$E$6</c:f>
              <c:numCache>
                <c:formatCode>#,##0.0</c:formatCode>
                <c:ptCount val="4"/>
                <c:pt idx="0">
                  <c:v>15115.7</c:v>
                </c:pt>
                <c:pt idx="1">
                  <c:v>14151.6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пожертвования</c:v>
                </c:pt>
              </c:strCache>
            </c:strRef>
          </c:tx>
          <c:spPr>
            <a:solidFill>
              <a:srgbClr val="9900CC"/>
            </a:solidFill>
          </c:spPr>
          <c:invertIfNegative val="0"/>
          <c:dLbls>
            <c:dLbl>
              <c:idx val="0"/>
              <c:layout>
                <c:manualLayout>
                  <c:x val="-8.3333333333333332E-3"/>
                  <c:y val="-1.741918936304745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-2.395138537419020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Лист1!$B$7:$E$7</c:f>
              <c:numCache>
                <c:formatCode>#,##0.0</c:formatCode>
                <c:ptCount val="4"/>
                <c:pt idx="0">
                  <c:v>1519</c:v>
                </c:pt>
                <c:pt idx="1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34976"/>
        <c:axId val="23136512"/>
        <c:axId val="0"/>
      </c:bar3DChart>
      <c:catAx>
        <c:axId val="23134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3136512"/>
        <c:crosses val="autoZero"/>
        <c:auto val="1"/>
        <c:lblAlgn val="ctr"/>
        <c:lblOffset val="100"/>
        <c:noMultiLvlLbl val="0"/>
      </c:catAx>
      <c:valAx>
        <c:axId val="231365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313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910433070866135E-2"/>
          <c:y val="7.2688254117169435E-2"/>
          <c:w val="0.83258956692913388"/>
          <c:h val="0.2362422693774765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872592503966812E-2"/>
          <c:w val="1"/>
          <c:h val="0.863050116938575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'безвозмездные поступления'!$M$3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7.34872051253565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8238E-3"/>
                  <c:y val="-2.261144773087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184646150428238E-3"/>
                  <c:y val="-2.261144773087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184646150428238E-3"/>
                  <c:y val="-2.261144773087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поступления'!$N$2:$Q$2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'безвозмездные поступления'!$N$3:$Q$3</c:f>
              <c:numCache>
                <c:formatCode>#,##0.0</c:formatCode>
                <c:ptCount val="4"/>
                <c:pt idx="0">
                  <c:v>109804.1</c:v>
                </c:pt>
                <c:pt idx="1">
                  <c:v>148064.70000000001</c:v>
                </c:pt>
                <c:pt idx="2">
                  <c:v>148064.70000000001</c:v>
                </c:pt>
                <c:pt idx="3">
                  <c:v>148064.70000000001</c:v>
                </c:pt>
              </c:numCache>
            </c:numRef>
          </c:val>
        </c:ser>
        <c:ser>
          <c:idx val="1"/>
          <c:order val="1"/>
          <c:tx>
            <c:strRef>
              <c:f>'безвозмездные поступления'!$M$4</c:f>
              <c:strCache>
                <c:ptCount val="1"/>
                <c:pt idx="0">
                  <c:v>пожертвования</c:v>
                </c:pt>
              </c:strCache>
            </c:strRef>
          </c:tx>
          <c:spPr>
            <a:solidFill>
              <a:srgbClr val="9900CC"/>
            </a:solidFill>
          </c:spPr>
          <c:invertIfNegative val="0"/>
          <c:dLbls>
            <c:dLbl>
              <c:idx val="0"/>
              <c:layout>
                <c:manualLayout>
                  <c:x val="-1.1757952820057031E-2"/>
                  <c:y val="-2.035030295779094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поступления'!$N$2:$Q$2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'безвозмездные поступления'!$N$4:$Q$4</c:f>
              <c:numCache>
                <c:formatCode>General</c:formatCode>
                <c:ptCount val="4"/>
                <c:pt idx="0" formatCode="#,##0.0">
                  <c:v>1519</c:v>
                </c:pt>
              </c:numCache>
            </c:numRef>
          </c:val>
        </c:ser>
        <c:ser>
          <c:idx val="2"/>
          <c:order val="2"/>
          <c:tx>
            <c:strRef>
              <c:f>'безвозмездные поступления'!$M$5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3487205125356524E-3"/>
                  <c:y val="-2.261144773087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8464615042823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952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8238E-3"/>
                  <c:y val="2.2611447730879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86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517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184646150428238E-3"/>
                  <c:y val="-6.78343431926368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263 </a:t>
                    </a:r>
                    <a:r>
                      <a:rPr lang="ru-RU" dirty="0" smtClean="0"/>
                      <a:t>188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184646150428238E-3"/>
                  <c:y val="4.5222895461757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поступления'!$N$2:$Q$2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'безвозмездные поступления'!$N$5:$Q$5</c:f>
              <c:numCache>
                <c:formatCode>#,##0.0</c:formatCode>
                <c:ptCount val="4"/>
                <c:pt idx="0">
                  <c:v>476703.4</c:v>
                </c:pt>
                <c:pt idx="1">
                  <c:v>375780.4</c:v>
                </c:pt>
                <c:pt idx="2">
                  <c:v>491063.1</c:v>
                </c:pt>
                <c:pt idx="3">
                  <c:v>263038</c:v>
                </c:pt>
              </c:numCache>
            </c:numRef>
          </c:val>
        </c:ser>
        <c:ser>
          <c:idx val="3"/>
          <c:order val="3"/>
          <c:tx>
            <c:strRef>
              <c:f>'безвозмездные поступления'!$M$6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7.3487205125356524E-3"/>
                  <c:y val="-4.14538419616254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8464615042823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54,5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8238E-3"/>
                  <c:y val="4.1453841961625481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272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18464615042823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507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256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184646150428238E-3"/>
                  <c:y val="-6.7834343192636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поступления'!$N$2:$Q$2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'безвозмездные поступления'!$N$6:$Q$6</c:f>
              <c:numCache>
                <c:formatCode>#,##0.0</c:formatCode>
                <c:ptCount val="4"/>
                <c:pt idx="0">
                  <c:v>488288.2</c:v>
                </c:pt>
                <c:pt idx="1">
                  <c:v>505754.5</c:v>
                </c:pt>
                <c:pt idx="2">
                  <c:v>509170.2</c:v>
                </c:pt>
                <c:pt idx="3">
                  <c:v>509354.3</c:v>
                </c:pt>
              </c:numCache>
            </c:numRef>
          </c:val>
        </c:ser>
        <c:ser>
          <c:idx val="4"/>
          <c:order val="4"/>
          <c:tx>
            <c:strRef>
              <c:f>'безвозмездные поступления'!$M$7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7.3487205125356524E-3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88092989667815E-2"/>
                  <c:y val="-2.03504810006864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151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57952820057031E-2"/>
                  <c:y val="-1.8089336227598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поступления'!$N$2:$Q$2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'безвозмездные поступления'!$N$7:$Q$7</c:f>
              <c:numCache>
                <c:formatCode>#,##0.0</c:formatCode>
                <c:ptCount val="4"/>
                <c:pt idx="0">
                  <c:v>15115.7</c:v>
                </c:pt>
                <c:pt idx="1">
                  <c:v>13884.6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208896"/>
        <c:axId val="90231168"/>
        <c:axId val="0"/>
      </c:bar3DChart>
      <c:catAx>
        <c:axId val="902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231168"/>
        <c:crosses val="autoZero"/>
        <c:auto val="1"/>
        <c:lblAlgn val="ctr"/>
        <c:lblOffset val="100"/>
        <c:noMultiLvlLbl val="0"/>
      </c:catAx>
      <c:valAx>
        <c:axId val="90231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020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30146650372184"/>
          <c:y val="1.0831595634673084E-2"/>
          <c:w val="0.75664926119320175"/>
          <c:h val="6.7095465176233993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827338129496403E-2"/>
          <c:y val="0"/>
          <c:w val="0.96834532374100724"/>
          <c:h val="0.7346471673150510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165467625899279E-3"/>
                  <c:y val="-0.29377524127339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8489208633094E-3"/>
                  <c:y val="-0.3467511044538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88489208633094E-3"/>
                  <c:y val="-0.36601505470127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88489208633094E-3"/>
                  <c:y val="-0.33711912933012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Лист1!$H$1:$K$1</c:f>
              <c:strCache>
                <c:ptCount val="4"/>
                <c:pt idx="0">
                  <c:v>2021 год (на 01.04.2021)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Лист1!$H$2:$K$2</c:f>
              <c:numCache>
                <c:formatCode>#,##0.0</c:formatCode>
                <c:ptCount val="4"/>
                <c:pt idx="0">
                  <c:v>1357626.3</c:v>
                </c:pt>
                <c:pt idx="1">
                  <c:v>1609376.3</c:v>
                </c:pt>
                <c:pt idx="2">
                  <c:v>1664036.8</c:v>
                </c:pt>
                <c:pt idx="3">
                  <c:v>1464943.1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405760"/>
        <c:axId val="98407552"/>
        <c:axId val="0"/>
      </c:bar3DChart>
      <c:catAx>
        <c:axId val="9840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8407552"/>
        <c:crosses val="autoZero"/>
        <c:auto val="1"/>
        <c:lblAlgn val="ctr"/>
        <c:lblOffset val="100"/>
        <c:noMultiLvlLbl val="0"/>
      </c:catAx>
      <c:valAx>
        <c:axId val="984075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840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59532101823539E-2"/>
          <c:y val="5.0925925925925923E-2"/>
          <c:w val="0.89997341280383791"/>
          <c:h val="0.716404564012831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-5.2067446612418305E-3"/>
                  <c:y val="-4.09249687423467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715175487794079E-2"/>
                  <c:y val="-4.91099624908160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049560009577129E-3"/>
                  <c:y val="-5.72949562392853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068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8101169918627193E-3"/>
                  <c:y val="-4.91102847346645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327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413489322483645E-2"/>
                  <c:y val="-3.27399749938772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389,6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Лист1!$B$13:$F$13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40288.6</c:v>
                </c:pt>
                <c:pt idx="1">
                  <c:v>40394.800000000003</c:v>
                </c:pt>
                <c:pt idx="2">
                  <c:v>11358.3</c:v>
                </c:pt>
                <c:pt idx="3">
                  <c:v>21818.7</c:v>
                </c:pt>
                <c:pt idx="4">
                  <c:v>2415.1999999999998</c:v>
                </c:pt>
              </c:numCache>
            </c:numRef>
          </c:val>
        </c:ser>
        <c:ser>
          <c:idx val="1"/>
          <c:order val="1"/>
          <c:tx>
            <c:strRef>
              <c:f>Лист1!$A$15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0413489322483625E-2"/>
                  <c:y val="8.184993748469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15175487794079E-2"/>
                  <c:y val="4.092496874234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16861653104532E-2"/>
                  <c:y val="4.09249687423467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490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1011699186271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084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20233983725343E-2"/>
                  <c:y val="4.09249687423467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187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Лист1!$B$13:$F$13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Лист1!$B$15:$F$15</c:f>
              <c:numCache>
                <c:formatCode>#,##0.0</c:formatCode>
                <c:ptCount val="5"/>
                <c:pt idx="0">
                  <c:v>412342.7</c:v>
                </c:pt>
                <c:pt idx="1">
                  <c:v>477989.9</c:v>
                </c:pt>
                <c:pt idx="2">
                  <c:v>536897</c:v>
                </c:pt>
                <c:pt idx="3">
                  <c:v>487169.8</c:v>
                </c:pt>
                <c:pt idx="4">
                  <c:v>484092.7</c:v>
                </c:pt>
              </c:numCache>
            </c:numRef>
          </c:val>
        </c:ser>
        <c:ser>
          <c:idx val="2"/>
          <c:order val="2"/>
          <c:tx>
            <c:strRef>
              <c:f>Лист1!$A$16</c:f>
              <c:strCache>
                <c:ptCount val="1"/>
                <c:pt idx="0">
                  <c:v>пожертвования</c:v>
                </c:pt>
              </c:strCache>
            </c:strRef>
          </c:tx>
          <c:spPr>
            <a:solidFill>
              <a:srgbClr val="9900CC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Лист1!$B$13:$F$13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Лист1!$B$16:$F$16</c:f>
              <c:numCache>
                <c:formatCode>#,##0.0</c:formatCode>
                <c:ptCount val="5"/>
                <c:pt idx="1">
                  <c:v>1500</c:v>
                </c:pt>
              </c:numCache>
            </c:numRef>
          </c:val>
        </c:ser>
        <c:ser>
          <c:idx val="3"/>
          <c:order val="3"/>
          <c:tx>
            <c:strRef>
              <c:f>Лист1!$A$17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9.1118031571731685E-3"/>
                  <c:y val="-9.2592592592593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101169918627193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16861653104532E-2"/>
                  <c:y val="-8.184993748469341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 </a:t>
                    </a:r>
                    <a:r>
                      <a:rPr lang="ru-RU" smtClean="0"/>
                      <a:t>289</a:t>
                    </a:r>
                    <a:r>
                      <a:rPr lang="en-US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15175487794103E-2"/>
                  <c:y val="-1.8518518518518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118031571731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Лист1!$B$13:$F$13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Лист1!$B$17:$F$17</c:f>
              <c:numCache>
                <c:formatCode>#,##0.0</c:formatCode>
                <c:ptCount val="5"/>
                <c:pt idx="0">
                  <c:v>231791.4</c:v>
                </c:pt>
                <c:pt idx="1">
                  <c:v>249959.5</c:v>
                </c:pt>
                <c:pt idx="2">
                  <c:v>272031.3</c:v>
                </c:pt>
                <c:pt idx="3">
                  <c:v>275800.8</c:v>
                </c:pt>
                <c:pt idx="4">
                  <c:v>284613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490624"/>
        <c:axId val="98643968"/>
        <c:axId val="0"/>
      </c:bar3DChart>
      <c:catAx>
        <c:axId val="9849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643968"/>
        <c:crosses val="autoZero"/>
        <c:auto val="1"/>
        <c:lblAlgn val="ctr"/>
        <c:lblOffset val="100"/>
        <c:noMultiLvlLbl val="0"/>
      </c:catAx>
      <c:valAx>
        <c:axId val="98643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849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18727143620853"/>
          <c:y val="0.23409919954628136"/>
          <c:w val="0.15151104239848126"/>
          <c:h val="0.641429602608890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444444444444445E-2"/>
          <c:y val="5.0925925925925923E-2"/>
          <c:w val="0.83487565616798165"/>
          <c:h val="0.799737897346165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Лист1!$A$30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1"/>
              <c:layout>
                <c:manualLayout>
                  <c:x val="4.3055555555555423E-2"/>
                  <c:y val="4.629629629629550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Лист1!$B$29:$F$29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Лист1!$B$30:$F$30</c:f>
              <c:numCache>
                <c:formatCode>#,##0.0</c:formatCode>
                <c:ptCount val="5"/>
                <c:pt idx="1">
                  <c:v>748.4</c:v>
                </c:pt>
              </c:numCache>
            </c:numRef>
          </c:val>
        </c:ser>
        <c:ser>
          <c:idx val="1"/>
          <c:order val="1"/>
          <c:tx>
            <c:strRef>
              <c:f>Лист1!$A$31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5277777777777791E-2"/>
                  <c:y val="1.388888888888893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25E-2"/>
                  <c:y val="-2.777777777777791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67E-3"/>
                  <c:y val="-9.25925925925930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041,4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Лист1!$B$29:$F$29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Лист1!$B$31:$F$31</c:f>
              <c:numCache>
                <c:formatCode>#,##0.0</c:formatCode>
                <c:ptCount val="5"/>
                <c:pt idx="0">
                  <c:v>2684.5</c:v>
                </c:pt>
                <c:pt idx="1">
                  <c:v>1936.1</c:v>
                </c:pt>
                <c:pt idx="2">
                  <c:v>2037.2</c:v>
                </c:pt>
                <c:pt idx="3">
                  <c:v>2037.2</c:v>
                </c:pt>
                <c:pt idx="4">
                  <c:v>2037.2</c:v>
                </c:pt>
              </c:numCache>
            </c:numRef>
          </c:val>
        </c:ser>
        <c:ser>
          <c:idx val="2"/>
          <c:order val="2"/>
          <c:tx>
            <c:strRef>
              <c:f>Лист1!$A$32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2731334408020127E-17"/>
                  <c:y val="-5.092592592592592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25E-2"/>
                  <c:y val="-5.092592592592592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-0.1342592592592592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Лист1!$B$29:$F$29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Лист1!$B$32:$F$32</c:f>
              <c:numCache>
                <c:formatCode>#,##0.0</c:formatCode>
                <c:ptCount val="5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</c:numCache>
            </c:numRef>
          </c:val>
        </c:ser>
        <c:ser>
          <c:idx val="3"/>
          <c:order val="3"/>
          <c:tx>
            <c:strRef>
              <c:f>Лист1!$A$33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9.7222222222222345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0000000000001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62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12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Лист1!$B$29:$F$29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Лист1!$B$33:$F$33</c:f>
              <c:numCache>
                <c:formatCode>#,##0.0</c:formatCode>
                <c:ptCount val="5"/>
                <c:pt idx="0">
                  <c:v>36650.5</c:v>
                </c:pt>
                <c:pt idx="1">
                  <c:v>39516.699999999997</c:v>
                </c:pt>
                <c:pt idx="2">
                  <c:v>42081.3</c:v>
                </c:pt>
                <c:pt idx="3">
                  <c:v>42101.3</c:v>
                </c:pt>
                <c:pt idx="4">
                  <c:v>42101.3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526336"/>
        <c:axId val="98527872"/>
        <c:axId val="0"/>
      </c:bar3DChart>
      <c:catAx>
        <c:axId val="9852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527872"/>
        <c:crosses val="autoZero"/>
        <c:auto val="1"/>
        <c:lblAlgn val="ctr"/>
        <c:lblOffset val="100"/>
        <c:noMultiLvlLbl val="0"/>
      </c:catAx>
      <c:valAx>
        <c:axId val="985278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852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75557742782312"/>
          <c:y val="0.10723170020414138"/>
          <c:w val="0.17691108923884521"/>
          <c:h val="0.8133143773694956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27274715660549E-2"/>
          <c:y val="0.21579275008090928"/>
          <c:w val="0.95999256342957329"/>
          <c:h val="0.511886482939632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Лист1!$A$46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Лист1!$B$45:$F$45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Лист1!$B$46:$F$46</c:f>
              <c:numCache>
                <c:formatCode>#,##0.0</c:formatCode>
                <c:ptCount val="5"/>
                <c:pt idx="0">
                  <c:v>330</c:v>
                </c:pt>
                <c:pt idx="1">
                  <c:v>340.5</c:v>
                </c:pt>
                <c:pt idx="2">
                  <c:v>410</c:v>
                </c:pt>
                <c:pt idx="3">
                  <c:v>410</c:v>
                </c:pt>
                <c:pt idx="4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728192"/>
        <c:axId val="98738176"/>
        <c:axId val="0"/>
      </c:bar3DChart>
      <c:catAx>
        <c:axId val="9872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738176"/>
        <c:crosses val="autoZero"/>
        <c:auto val="1"/>
        <c:lblAlgn val="ctr"/>
        <c:lblOffset val="100"/>
        <c:noMultiLvlLbl val="0"/>
      </c:catAx>
      <c:valAx>
        <c:axId val="987381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872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715419947506662"/>
          <c:y val="0.12943751822688832"/>
          <c:w val="0.23951246719160174"/>
          <c:h val="8.3717191601050026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239152923478786E-2"/>
          <c:y val="2.2746989937667106E-2"/>
          <c:w val="0.98376084242751338"/>
          <c:h val="0.776589749198016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'СРБ на план. период'!$B$2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2.6212222550404448E-2"/>
                  <c:y val="2.012783552864095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'СРБ на план. период'!$C$1:$G$1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на 2022 год</c:v>
                </c:pt>
                <c:pt idx="3">
                  <c:v>на 2023 год</c:v>
                </c:pt>
                <c:pt idx="4">
                  <c:v>на 2024 год</c:v>
                </c:pt>
              </c:strCache>
            </c:strRef>
          </c:cat>
          <c:val>
            <c:numRef>
              <c:f>'СРБ на план. период'!$C$2:$G$2</c:f>
              <c:numCache>
                <c:formatCode>#,##0.0</c:formatCode>
                <c:ptCount val="5"/>
                <c:pt idx="0">
                  <c:v>3095.5</c:v>
                </c:pt>
                <c:pt idx="1">
                  <c:v>10945</c:v>
                </c:pt>
                <c:pt idx="2">
                  <c:v>13044.8</c:v>
                </c:pt>
                <c:pt idx="3">
                  <c:v>10538.1</c:v>
                </c:pt>
                <c:pt idx="4">
                  <c:v>10538.1</c:v>
                </c:pt>
              </c:numCache>
            </c:numRef>
          </c:val>
        </c:ser>
        <c:ser>
          <c:idx val="1"/>
          <c:order val="1"/>
          <c:tx>
            <c:strRef>
              <c:f>'СРБ на план. период'!$B$3</c:f>
              <c:strCache>
                <c:ptCount val="1"/>
                <c:pt idx="0">
                  <c:v>бюджеты с/п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4.6906276848493487E-2"/>
                  <c:y val="1.207670131718457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183855115874692E-3"/>
                  <c:y val="-6.038350658592287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183855115874692E-3"/>
                  <c:y val="-2.817896974009734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'СРБ на план. период'!$C$1:$G$1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на 2022 год</c:v>
                </c:pt>
                <c:pt idx="3">
                  <c:v>на 2023 год</c:v>
                </c:pt>
                <c:pt idx="4">
                  <c:v>на 2024 год</c:v>
                </c:pt>
              </c:strCache>
            </c:strRef>
          </c:cat>
          <c:val>
            <c:numRef>
              <c:f>'СРБ на план. период'!$C$3:$G$3</c:f>
              <c:numCache>
                <c:formatCode>#,##0.0</c:formatCode>
                <c:ptCount val="5"/>
                <c:pt idx="0">
                  <c:v>450</c:v>
                </c:pt>
                <c:pt idx="1">
                  <c:v>450</c:v>
                </c:pt>
                <c:pt idx="2">
                  <c:v>330</c:v>
                </c:pt>
              </c:numCache>
            </c:numRef>
          </c:val>
        </c:ser>
        <c:ser>
          <c:idx val="2"/>
          <c:order val="2"/>
          <c:tx>
            <c:strRef>
              <c:f>'СРБ на план. период'!#REF!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delete val="1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'СРБ на план. период'!$C$1:$G$1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на 2022 год</c:v>
                </c:pt>
                <c:pt idx="3">
                  <c:v>на 2023 год</c:v>
                </c:pt>
                <c:pt idx="4">
                  <c:v>на 2024 год</c:v>
                </c:pt>
              </c:strCache>
            </c:strRef>
          </c:cat>
          <c:val>
            <c:numRef>
              <c:f>'СРБ на план. период'!#REF!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'СРБ на план. период'!$B$4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9.6571746452780698E-3"/>
                  <c:y val="-3.623010395155372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387891336906527E-3"/>
                  <c:y val="-4.025567105728199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'СРБ на план. период'!$C$1:$G$1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на 2022 год</c:v>
                </c:pt>
                <c:pt idx="3">
                  <c:v>на 2023 год</c:v>
                </c:pt>
                <c:pt idx="4">
                  <c:v>на 2024 год</c:v>
                </c:pt>
              </c:strCache>
            </c:strRef>
          </c:cat>
          <c:val>
            <c:numRef>
              <c:f>'СРБ на план. период'!$C$4:$G$4</c:f>
              <c:numCache>
                <c:formatCode>#,##0.0</c:formatCode>
                <c:ptCount val="5"/>
                <c:pt idx="0">
                  <c:v>300</c:v>
                </c:pt>
                <c:pt idx="1">
                  <c:v>91080.5</c:v>
                </c:pt>
                <c:pt idx="2">
                  <c:v>12351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057600"/>
        <c:axId val="98075776"/>
        <c:axId val="0"/>
      </c:bar3DChart>
      <c:catAx>
        <c:axId val="98057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075776"/>
        <c:crosses val="autoZero"/>
        <c:auto val="1"/>
        <c:lblAlgn val="ctr"/>
        <c:lblOffset val="100"/>
        <c:noMultiLvlLbl val="0"/>
      </c:catAx>
      <c:valAx>
        <c:axId val="98075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805760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0275719397049031"/>
          <c:y val="6.8676727909011387E-2"/>
          <c:w val="0.45110433431161562"/>
          <c:h val="0.3348687664041994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39582356885849E-2"/>
          <c:y val="3.0801536681389081E-2"/>
          <c:w val="0.98408229108830936"/>
          <c:h val="0.811672084679752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612,5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674.2</c:v>
                </c:pt>
                <c:pt idx="1">
                  <c:v>205</c:v>
                </c:pt>
                <c:pt idx="2">
                  <c:v>485.3</c:v>
                </c:pt>
                <c:pt idx="3">
                  <c:v>261.3</c:v>
                </c:pt>
                <c:pt idx="4">
                  <c:v>240.7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893,9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1">
                  <c:v>303.2</c:v>
                </c:pt>
                <c:pt idx="2">
                  <c:v>708.1</c:v>
                </c:pt>
                <c:pt idx="3">
                  <c:v>402.2</c:v>
                </c:pt>
                <c:pt idx="4">
                  <c:v>402.2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667.9</c:v>
                </c:pt>
                <c:pt idx="1">
                  <c:v>431.6</c:v>
                </c:pt>
                <c:pt idx="2">
                  <c:v>667.9</c:v>
                </c:pt>
                <c:pt idx="3">
                  <c:v>667.9</c:v>
                </c:pt>
                <c:pt idx="4">
                  <c:v>667.9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25248"/>
        <c:axId val="25654016"/>
        <c:axId val="0"/>
      </c:bar3DChart>
      <c:catAx>
        <c:axId val="255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5654016"/>
        <c:crosses val="autoZero"/>
        <c:auto val="1"/>
        <c:lblAlgn val="ctr"/>
        <c:lblOffset val="100"/>
        <c:noMultiLvlLbl val="0"/>
      </c:catAx>
      <c:valAx>
        <c:axId val="25654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2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03970115298922"/>
          <c:y val="0.11323235779700001"/>
          <c:w val="0.36505026300988586"/>
          <c:h val="0.1519040508981613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prstClr val="white">
            <a:lumMod val="85000"/>
          </a:prst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0"/>
          <c:w val="0.98454932195975353"/>
          <c:h val="0.775811316268396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Лист1!$A$84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2.5000000000000001E-2"/>
                  <c:y val="4.645760743321732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222222222222224E-3"/>
                  <c:y val="4.645760743321732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-8.826945412311272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935E-2"/>
                  <c:y val="-1.858304297328687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Лист1!$B$83:$F$83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Лист1!$B$84:$F$84</c:f>
              <c:numCache>
                <c:formatCode>#,##0.0</c:formatCode>
                <c:ptCount val="5"/>
                <c:pt idx="0">
                  <c:v>22890.799999999996</c:v>
                </c:pt>
                <c:pt idx="1">
                  <c:v>20821</c:v>
                </c:pt>
                <c:pt idx="2">
                  <c:v>11536.2</c:v>
                </c:pt>
                <c:pt idx="3">
                  <c:v>12247.7</c:v>
                </c:pt>
                <c:pt idx="4">
                  <c:v>2781.7</c:v>
                </c:pt>
              </c:numCache>
            </c:numRef>
          </c:val>
        </c:ser>
        <c:ser>
          <c:idx val="1"/>
          <c:order val="1"/>
          <c:tx>
            <c:strRef>
              <c:f>Лист1!$A$85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2"/>
              <c:layout>
                <c:manualLayout>
                  <c:x val="-8.3333333333333367E-3"/>
                  <c:y val="-1.393728222996516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83E-3"/>
                  <c:y val="-2.787456445993037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66666666666583E-2"/>
                  <c:y val="-9.2915214866433529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Лист1!$B$83:$F$83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Лист1!$B$85:$F$85</c:f>
              <c:numCache>
                <c:formatCode>General</c:formatCode>
                <c:ptCount val="5"/>
                <c:pt idx="2" formatCode="#,##0.0">
                  <c:v>72784.100000000006</c:v>
                </c:pt>
                <c:pt idx="3" formatCode="#,##0.0">
                  <c:v>293945</c:v>
                </c:pt>
                <c:pt idx="4" formatCode="#,##0.0">
                  <c:v>66759.7</c:v>
                </c:pt>
              </c:numCache>
            </c:numRef>
          </c:val>
        </c:ser>
        <c:ser>
          <c:idx val="2"/>
          <c:order val="2"/>
          <c:tx>
            <c:strRef>
              <c:f>Лист1!$A$86</c:f>
              <c:strCache>
                <c:ptCount val="1"/>
                <c:pt idx="0">
                  <c:v>пожертвования</c:v>
                </c:pt>
              </c:strCache>
            </c:strRef>
          </c:tx>
          <c:spPr>
            <a:solidFill>
              <a:srgbClr val="9900CC"/>
            </a:solidFill>
          </c:spPr>
          <c:invertIfNegative val="0"/>
          <c:dLbls>
            <c:dLbl>
              <c:idx val="1"/>
              <c:layout>
                <c:manualLayout>
                  <c:x val="9.7222222222222224E-3"/>
                  <c:y val="-9.7560975609756226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Лист1!$B$83:$F$83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Лист1!$B$86:$F$86</c:f>
              <c:numCache>
                <c:formatCode>#,##0.0</c:formatCode>
                <c:ptCount val="5"/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Лист1!$A$87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-2.787456445993031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2.322880371660859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944E-3"/>
                  <c:y val="-1.85830429732868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902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-3.71660859465737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 </a:t>
                    </a:r>
                    <a:r>
                      <a:rPr lang="en-US" dirty="0" smtClean="0"/>
                      <a:t>027,8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944E-3"/>
                  <c:y val="-2.322880371660859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Лист1!$B$83:$F$83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Лист1!$B$87:$F$87</c:f>
              <c:numCache>
                <c:formatCode>#,##0.0</c:formatCode>
                <c:ptCount val="5"/>
                <c:pt idx="0">
                  <c:v>10726.3</c:v>
                </c:pt>
                <c:pt idx="1">
                  <c:v>11771.3</c:v>
                </c:pt>
                <c:pt idx="2">
                  <c:v>16240.7</c:v>
                </c:pt>
                <c:pt idx="3">
                  <c:v>23066.1</c:v>
                </c:pt>
                <c:pt idx="4">
                  <c:v>6897.6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851072"/>
        <c:axId val="100750464"/>
        <c:axId val="0"/>
      </c:bar3DChart>
      <c:catAx>
        <c:axId val="10085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0750464"/>
        <c:crosses val="autoZero"/>
        <c:auto val="1"/>
        <c:lblAlgn val="ctr"/>
        <c:lblOffset val="100"/>
        <c:noMultiLvlLbl val="0"/>
      </c:catAx>
      <c:valAx>
        <c:axId val="1007504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085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04932195975503"/>
          <c:y val="5.3236394231208933E-2"/>
          <c:w val="0.29045067804024616"/>
          <c:h val="0.336035556531043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105861767279122E-4"/>
          <c:y val="4.2533667959474178E-2"/>
          <c:w val="0.99923611111110944"/>
          <c:h val="0.732642458042306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cat>
            <c:strRef>
              <c:f>Лист1!$B$4:$F$4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5277777777777781E-2"/>
                  <c:y val="-8.2032228977142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25E-2"/>
                  <c:y val="4.1016114488571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1.64062967362600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529</a:t>
                    </a:r>
                    <a:r>
                      <a:rPr lang="en-US" dirty="0" smtClean="0"/>
                      <a:t>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25E-2"/>
                  <c:y val="-4.1016114488571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67E-3"/>
                  <c:y val="1.23048343465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Лист1!$B$4:$F$4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117792.1</c:v>
                </c:pt>
                <c:pt idx="1">
                  <c:v>273873.5</c:v>
                </c:pt>
                <c:pt idx="2">
                  <c:v>188529.6</c:v>
                </c:pt>
                <c:pt idx="3">
                  <c:v>119029.6</c:v>
                </c:pt>
                <c:pt idx="4">
                  <c:v>119029.6</c:v>
                </c:pt>
              </c:numCache>
            </c:numRef>
          </c:val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1.8055555555555561E-2"/>
                  <c:y val="-1.640644579542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605E-3"/>
                  <c:y val="1.23048343465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5277777777777781E-2"/>
                  <c:y val="-8.2032228977142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5E-2"/>
                  <c:y val="-8.2032228977142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Лист1!$B$4:$F$4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Лист1!$B$7:$F$7</c:f>
              <c:numCache>
                <c:formatCode>#,##0.0</c:formatCode>
                <c:ptCount val="5"/>
                <c:pt idx="0">
                  <c:v>38298.1</c:v>
                </c:pt>
                <c:pt idx="1">
                  <c:v>67318.600000000006</c:v>
                </c:pt>
                <c:pt idx="2">
                  <c:v>45668.6</c:v>
                </c:pt>
                <c:pt idx="3">
                  <c:v>43619.1</c:v>
                </c:pt>
                <c:pt idx="4">
                  <c:v>45343.1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893056"/>
        <c:axId val="100894592"/>
        <c:axId val="0"/>
      </c:bar3DChart>
      <c:catAx>
        <c:axId val="100893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0894592"/>
        <c:crosses val="autoZero"/>
        <c:auto val="1"/>
        <c:lblAlgn val="ctr"/>
        <c:lblOffset val="100"/>
        <c:noMultiLvlLbl val="0"/>
      </c:catAx>
      <c:valAx>
        <c:axId val="1008945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089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88265529309119"/>
          <c:y val="0.12829121502349194"/>
          <c:w val="0.24183956692913386"/>
          <c:h val="0.1442688988266234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4.6918319471102546E-2"/>
          <c:w val="0.96451454505686562"/>
          <c:h val="0.7416651133579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Лист1!$A$19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Лист1!$B$18:$F$18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Лист1!$B$19:$F$19</c:f>
              <c:numCache>
                <c:formatCode>General</c:formatCode>
                <c:ptCount val="5"/>
                <c:pt idx="0">
                  <c:v>12125.3</c:v>
                </c:pt>
                <c:pt idx="1">
                  <c:v>12516.3</c:v>
                </c:pt>
                <c:pt idx="2">
                  <c:v>12512.2</c:v>
                </c:pt>
                <c:pt idx="3">
                  <c:v>12485.7</c:v>
                </c:pt>
                <c:pt idx="4">
                  <c:v>12485.1</c:v>
                </c:pt>
              </c:numCache>
            </c:numRef>
          </c:val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Лист1!$B$18:$F$18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Лист1!$A$20</c:f>
              <c:strCache>
                <c:ptCount val="1"/>
                <c:pt idx="0">
                  <c:v>бюджеты сельских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1872265966754373E-7"/>
                  <c:y val="-6.397986240203648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959098862642735E-3"/>
                  <c:y val="-5.96107828172152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957E-3"/>
                  <c:y val="-3.41224141608019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68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Лист1!$B$18:$F$18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1515.4</c:v>
                </c:pt>
                <c:pt idx="1">
                  <c:v>1528.7</c:v>
                </c:pt>
                <c:pt idx="2">
                  <c:v>1689</c:v>
                </c:pt>
              </c:numCache>
            </c:numRef>
          </c:val>
        </c:ser>
        <c:ser>
          <c:idx val="3"/>
          <c:order val="3"/>
          <c:tx>
            <c:strRef>
              <c:f>Лист1!$A$21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9.7222222222222224E-3"/>
                  <c:y val="-8.5306035402004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516E-3"/>
                  <c:y val="8.53060354020047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68 745,6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Лист1!$B$18:$F$18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Лист1!$B$21:$F$21</c:f>
              <c:numCache>
                <c:formatCode>#,##0.0</c:formatCode>
                <c:ptCount val="5"/>
                <c:pt idx="0">
                  <c:v>62691.5</c:v>
                </c:pt>
                <c:pt idx="1">
                  <c:v>64536.800000000003</c:v>
                </c:pt>
                <c:pt idx="2">
                  <c:v>68577.100000000006</c:v>
                </c:pt>
                <c:pt idx="3">
                  <c:v>68577.100000000006</c:v>
                </c:pt>
                <c:pt idx="4">
                  <c:v>68577.100000000006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457152"/>
        <c:axId val="105458688"/>
        <c:axId val="0"/>
      </c:bar3DChart>
      <c:catAx>
        <c:axId val="10545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5458688"/>
        <c:crosses val="autoZero"/>
        <c:auto val="1"/>
        <c:lblAlgn val="ctr"/>
        <c:lblOffset val="100"/>
        <c:noMultiLvlLbl val="0"/>
      </c:catAx>
      <c:valAx>
        <c:axId val="105458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545715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4.2582020997375528E-2"/>
          <c:y val="3.6107290811297492E-3"/>
          <c:w val="0.78658464566929132"/>
          <c:h val="0.1397181878176946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00000000000011E-2"/>
          <c:y val="1.9956537658968342E-3"/>
          <c:w val="0.84444444444444688"/>
          <c:h val="0.8274611078064789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  <c:spPr>
              <a:solidFill>
                <a:srgbClr val="00CCFF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explosion val="45"/>
          </c:dPt>
          <c:dPt>
            <c:idx val="4"/>
            <c:bubble3D val="0"/>
            <c:explosion val="39"/>
            <c:spPr>
              <a:solidFill>
                <a:srgbClr val="FFFFCC"/>
              </a:solidFill>
            </c:spPr>
          </c:dPt>
          <c:dPt>
            <c:idx val="6"/>
            <c:bubble3D val="0"/>
            <c:spPr>
              <a:solidFill>
                <a:srgbClr val="6666FF"/>
              </a:solidFill>
            </c:spPr>
          </c:dPt>
          <c:dPt>
            <c:idx val="9"/>
            <c:bubble3D val="0"/>
            <c:spPr>
              <a:solidFill>
                <a:srgbClr val="9900CC"/>
              </a:solidFill>
            </c:spPr>
          </c:dPt>
          <c:dPt>
            <c:idx val="10"/>
            <c:bubble3D val="0"/>
            <c:explosion val="37"/>
            <c:spPr>
              <a:solidFill>
                <a:srgbClr val="800000"/>
              </a:solidFill>
            </c:spPr>
          </c:dPt>
          <c:dLbls>
            <c:dLbl>
              <c:idx val="0"/>
              <c:layout>
                <c:manualLayout>
                  <c:x val="-0.19153149606299238"/>
                  <c:y val="5.18721951272631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985236220472483E-2"/>
                  <c:y val="-6.34421888250194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4066382327210055E-2"/>
                  <c:y val="-4.59583970250144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031222659667556"/>
                  <c:y val="-1.53979601420522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257316272965863"/>
                  <c:y val="0.111694166953648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8262576552930883E-2"/>
                  <c:y val="0.2380077015322765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Государст</a:t>
                    </a:r>
                    <a:r>
                      <a:rPr lang="ru-RU" dirty="0" smtClean="0"/>
                      <a:t>-</a:t>
                    </a:r>
                  </a:p>
                  <a:p>
                    <a:r>
                      <a:rPr lang="ru-RU" dirty="0" smtClean="0"/>
                      <a:t>венная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пошлина
0,02%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687609361329834"/>
                  <c:y val="5.18607952805315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1935695538058296E-3"/>
                  <c:y val="0.127626218422424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7.5086668853893743E-2"/>
                  <c:y val="0.193441957425145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670855205599302E-2"/>
                  <c:y val="8.7015540543299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9092519685039442E-2"/>
                  <c:y val="-7.94433199620504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'структура налоговых неналоговых'!$A$4:$A$14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Государственная пошлина</c:v>
                </c:pt>
                <c:pt idx="6">
                  <c:v>Доходы от использ. имущ., наход. в гос. и мун. собственности</c:v>
                </c:pt>
                <c:pt idx="7">
                  <c:v>Платежи при пользовании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земли и имущ-ва</c:v>
                </c:pt>
                <c:pt idx="10">
                  <c:v>Штрафы, санкции,возмещение ущерба</c:v>
                </c:pt>
              </c:strCache>
            </c:strRef>
          </c:cat>
          <c:val>
            <c:numRef>
              <c:f>'структура налоговых неналоговых'!$B$4:$B$14</c:f>
              <c:numCache>
                <c:formatCode>#,##0.0</c:formatCode>
                <c:ptCount val="11"/>
                <c:pt idx="0">
                  <c:v>337730</c:v>
                </c:pt>
                <c:pt idx="1">
                  <c:v>42040</c:v>
                </c:pt>
                <c:pt idx="2">
                  <c:v>46716</c:v>
                </c:pt>
                <c:pt idx="3">
                  <c:v>333</c:v>
                </c:pt>
                <c:pt idx="4">
                  <c:v>3390</c:v>
                </c:pt>
                <c:pt idx="5">
                  <c:v>110</c:v>
                </c:pt>
                <c:pt idx="6">
                  <c:v>24887</c:v>
                </c:pt>
                <c:pt idx="7">
                  <c:v>28082</c:v>
                </c:pt>
                <c:pt idx="8">
                  <c:v>4694</c:v>
                </c:pt>
                <c:pt idx="9">
                  <c:v>9401</c:v>
                </c:pt>
                <c:pt idx="10">
                  <c:v>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33572027350503E-2"/>
          <c:y val="4.7015848813733423E-3"/>
          <c:w val="0.9556143593472779"/>
          <c:h val="0.685892455174281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Лист1!$A$33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Лист1!$B$32:$F$32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Лист1!$B$33:$F$33</c:f>
              <c:numCache>
                <c:formatCode>#,##0.0</c:formatCode>
                <c:ptCount val="5"/>
                <c:pt idx="0">
                  <c:v>1420.9</c:v>
                </c:pt>
                <c:pt idx="1">
                  <c:v>1455.9</c:v>
                </c:pt>
                <c:pt idx="2">
                  <c:v>1455.9</c:v>
                </c:pt>
                <c:pt idx="3">
                  <c:v>1455.9</c:v>
                </c:pt>
                <c:pt idx="4">
                  <c:v>1455.9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25248"/>
        <c:axId val="105927040"/>
        <c:axId val="0"/>
      </c:bar3DChart>
      <c:catAx>
        <c:axId val="1059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5927040"/>
        <c:crosses val="autoZero"/>
        <c:auto val="1"/>
        <c:lblAlgn val="ctr"/>
        <c:lblOffset val="100"/>
        <c:noMultiLvlLbl val="0"/>
      </c:catAx>
      <c:valAx>
        <c:axId val="105927040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10592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70709315126591"/>
          <c:y val="0.10665433725754608"/>
          <c:w val="0.11520058377352038"/>
          <c:h val="0.2999586902238326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4.2862805884569304E-2"/>
          <c:w val="0.82538954505686757"/>
          <c:h val="0.605441582014926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Лист1!$B$42:$F$42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Лист1!$A$43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8055555555555543E-2"/>
                  <c:y val="3.896618716778959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55555555555561E-2"/>
                  <c:y val="-3.11729497342321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055664916885393E-2"/>
                  <c:y val="-3.11729497342321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444444444444445E-2"/>
                  <c:y val="7.1437184559164432E-1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055555555555561E-2"/>
                  <c:y val="7.1437184559164432E-1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Лист1!$B$42:$F$42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Лист1!$B$43:$F$43</c:f>
              <c:numCache>
                <c:formatCode>#,##0.0</c:formatCode>
                <c:ptCount val="5"/>
                <c:pt idx="0">
                  <c:v>72.7</c:v>
                </c:pt>
                <c:pt idx="1">
                  <c:v>29.4</c:v>
                </c:pt>
                <c:pt idx="2">
                  <c:v>30.1</c:v>
                </c:pt>
                <c:pt idx="3">
                  <c:v>60.1</c:v>
                </c:pt>
                <c:pt idx="4">
                  <c:v>60.1</c:v>
                </c:pt>
              </c:numCache>
            </c:numRef>
          </c:val>
        </c:ser>
        <c:ser>
          <c:idx val="2"/>
          <c:order val="2"/>
          <c:tx>
            <c:strRef>
              <c:f>Лист1!$A$44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423,2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Лист1!$B$42:$F$42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Лист1!$B$44:$F$44</c:f>
              <c:numCache>
                <c:formatCode>#,##0.0</c:formatCode>
                <c:ptCount val="5"/>
                <c:pt idx="0">
                  <c:v>385.8</c:v>
                </c:pt>
                <c:pt idx="1">
                  <c:v>576.6</c:v>
                </c:pt>
                <c:pt idx="2">
                  <c:v>385.8</c:v>
                </c:pt>
                <c:pt idx="3">
                  <c:v>508.8</c:v>
                </c:pt>
                <c:pt idx="4">
                  <c:v>508.8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003072"/>
        <c:axId val="106008960"/>
        <c:axId val="0"/>
      </c:bar3DChart>
      <c:catAx>
        <c:axId val="10600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008960"/>
        <c:crosses val="autoZero"/>
        <c:auto val="1"/>
        <c:lblAlgn val="ctr"/>
        <c:lblOffset val="100"/>
        <c:noMultiLvlLbl val="0"/>
      </c:catAx>
      <c:valAx>
        <c:axId val="106008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600307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7991772432171"/>
          <c:y val="6.2772870784939414E-2"/>
          <c:w val="0.83367613279399899"/>
          <c:h val="0.5114114902303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Лист1!$A$56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9.9362981577946746E-3"/>
                  <c:y val="1.7865492814695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62409966967756E-2"/>
                  <c:y val="3.5730985629391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36298157794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5222361834603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2611180917301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Лист1!$B$55:$F$55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Лист1!$B$56:$F$56</c:f>
              <c:numCache>
                <c:formatCode>#,##0.0</c:formatCode>
                <c:ptCount val="5"/>
                <c:pt idx="0">
                  <c:v>2096.5</c:v>
                </c:pt>
                <c:pt idx="1">
                  <c:v>3323.5</c:v>
                </c:pt>
                <c:pt idx="2">
                  <c:v>3100</c:v>
                </c:pt>
                <c:pt idx="3">
                  <c:v>2100</c:v>
                </c:pt>
                <c:pt idx="4">
                  <c:v>2100</c:v>
                </c:pt>
              </c:numCache>
            </c:numRef>
          </c:val>
        </c:ser>
        <c:ser>
          <c:idx val="1"/>
          <c:order val="1"/>
          <c:tx>
            <c:strRef>
              <c:f>Лист1!$A$57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Лист1!$B$55:$F$55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Лист1!$B$57:$F$57</c:f>
              <c:numCache>
                <c:formatCode>#,##0.0</c:formatCode>
                <c:ptCount val="5"/>
                <c:pt idx="0">
                  <c:v>975.3</c:v>
                </c:pt>
                <c:pt idx="1">
                  <c:v>899.6</c:v>
                </c:pt>
                <c:pt idx="2">
                  <c:v>947.5</c:v>
                </c:pt>
                <c:pt idx="3">
                  <c:v>447.5</c:v>
                </c:pt>
                <c:pt idx="4">
                  <c:v>447.5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563264"/>
        <c:axId val="105564800"/>
        <c:axId val="0"/>
      </c:bar3DChart>
      <c:catAx>
        <c:axId val="10556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5564800"/>
        <c:crosses val="autoZero"/>
        <c:auto val="1"/>
        <c:lblAlgn val="ctr"/>
        <c:lblOffset val="100"/>
        <c:noMultiLvlLbl val="0"/>
      </c:catAx>
      <c:valAx>
        <c:axId val="1055648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556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8581206157062"/>
          <c:y val="5.3641775205396897E-2"/>
          <c:w val="0.24433298491090974"/>
          <c:h val="0.1662796633179473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prstClr val="white">
            <a:lumMod val="85000"/>
          </a:prst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759307846735333E-2"/>
          <c:y val="0.11325492137973613"/>
          <c:w val="0.88726812931621668"/>
          <c:h val="0.59507224237556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Лист1!$A$68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1"/>
              <c:layout>
                <c:manualLayout>
                  <c:x val="-1.5010154014620365E-2"/>
                  <c:y val="-4.290065476983592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Лист1!$B$67:$F$67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Лист1!$B$68:$F$68</c:f>
              <c:numCache>
                <c:formatCode>#,##0.0</c:formatCode>
                <c:ptCount val="5"/>
                <c:pt idx="1">
                  <c:v>612.4</c:v>
                </c:pt>
              </c:numCache>
            </c:numRef>
          </c:val>
        </c:ser>
        <c:ser>
          <c:idx val="1"/>
          <c:order val="1"/>
          <c:tx>
            <c:strRef>
              <c:f>Лист1!$A$69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1257615510965243E-2"/>
                  <c:y val="-1.90669576754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59307846735333E-2"/>
                  <c:y val="-1.90669576754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55923175195188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2 </a:t>
                    </a:r>
                    <a:r>
                      <a:rPr lang="ru-RU" dirty="0" smtClean="0"/>
                      <a:t>964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06769343080264E-2"/>
                  <c:y val="-2.3833697094353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050770073102537E-3"/>
                  <c:y val="-2.3833697094353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Лист1!$B$67:$F$67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Лист1!$B$69:$F$69</c:f>
              <c:numCache>
                <c:formatCode>#,##0.0</c:formatCode>
                <c:ptCount val="5"/>
                <c:pt idx="0">
                  <c:v>24257.1</c:v>
                </c:pt>
                <c:pt idx="1">
                  <c:v>28270.799999999996</c:v>
                </c:pt>
                <c:pt idx="2">
                  <c:v>23033.5</c:v>
                </c:pt>
                <c:pt idx="3">
                  <c:v>23079.1</c:v>
                </c:pt>
                <c:pt idx="4">
                  <c:v>23105.200000000001</c:v>
                </c:pt>
              </c:numCache>
            </c:numRef>
          </c:val>
        </c:ser>
        <c:ser>
          <c:idx val="2"/>
          <c:order val="2"/>
          <c:tx>
            <c:strRef>
              <c:f>Лист1!$A$70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1.1257615510965243E-2"/>
                  <c:y val="4.7667394188706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542308394251374E-3"/>
                  <c:y val="1.90669576754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559231751951887E-3"/>
                  <c:y val="-1.9066957675482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22 134,7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06769343080264E-2"/>
                  <c:y val="-1.43002182566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542308394252268E-3"/>
                  <c:y val="9.5334788377413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Лист1!$B$67:$F$67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Лист1!$B$70:$F$70</c:f>
              <c:numCache>
                <c:formatCode>#,##0.0</c:formatCode>
                <c:ptCount val="5"/>
                <c:pt idx="0">
                  <c:v>17717.3</c:v>
                </c:pt>
                <c:pt idx="1">
                  <c:v>18199.2</c:v>
                </c:pt>
                <c:pt idx="2">
                  <c:v>20066.900000000001</c:v>
                </c:pt>
                <c:pt idx="3">
                  <c:v>21396.1</c:v>
                </c:pt>
                <c:pt idx="4">
                  <c:v>21396.1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728256"/>
        <c:axId val="105750528"/>
        <c:axId val="0"/>
      </c:bar3DChart>
      <c:catAx>
        <c:axId val="105728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750528"/>
        <c:crosses val="autoZero"/>
        <c:auto val="1"/>
        <c:lblAlgn val="ctr"/>
        <c:lblOffset val="100"/>
        <c:noMultiLvlLbl val="0"/>
      </c:catAx>
      <c:valAx>
        <c:axId val="1057505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572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236069242510221"/>
          <c:y val="3.3928399175333239E-2"/>
          <c:w val="0.57446636883395263"/>
          <c:h val="0.160915822002963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lang="ru-RU" sz="1600" b="1" kern="1200" dirty="0" smtClean="0">
          <a:solidFill>
            <a:schemeClr val="tx1"/>
          </a:solidFill>
          <a:latin typeface="Calibri" pitchFamily="34" charset="0"/>
          <a:ea typeface="+mn-ea"/>
          <a:cs typeface="Arial" charset="0"/>
        </a:defRPr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5.128205128205128E-2"/>
          <c:w val="0.98441732283464256"/>
          <c:h val="0.684691877054314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Лист1!$A$82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Лист1!$B$81:$F$81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Лист1!$B$82:$F$82</c:f>
              <c:numCache>
                <c:formatCode>#,##0.0</c:formatCode>
                <c:ptCount val="5"/>
                <c:pt idx="0">
                  <c:v>2020</c:v>
                </c:pt>
                <c:pt idx="1">
                  <c:v>2020</c:v>
                </c:pt>
                <c:pt idx="2">
                  <c:v>1835</c:v>
                </c:pt>
                <c:pt idx="3">
                  <c:v>1300</c:v>
                </c:pt>
                <c:pt idx="4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791872"/>
        <c:axId val="105793408"/>
        <c:axId val="0"/>
      </c:bar3DChart>
      <c:catAx>
        <c:axId val="10579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5793408"/>
        <c:crosses val="autoZero"/>
        <c:auto val="1"/>
        <c:lblAlgn val="ctr"/>
        <c:lblOffset val="100"/>
        <c:noMultiLvlLbl val="0"/>
      </c:catAx>
      <c:valAx>
        <c:axId val="1057934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579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497287839020359"/>
          <c:y val="8.0226125580456872E-2"/>
          <c:w val="0.32669378827646628"/>
          <c:h val="8.4302626507350945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500001367016829E-2"/>
          <c:y val="0"/>
          <c:w val="0.84923675079142058"/>
          <c:h val="0.847930578475094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Лист1!$A$92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1111112326237141E-2"/>
                  <c:y val="3.412182512537760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00001367016829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61631185704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61631185704E-3"/>
                  <c:y val="-1.706091256268877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61631185704E-3"/>
                  <c:y val="-1.706091256268877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Лист1!$B$91:$F$91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Лист1!$B$92:$F$92</c:f>
              <c:numCache>
                <c:formatCode>#,##0.0</c:formatCode>
                <c:ptCount val="5"/>
                <c:pt idx="0">
                  <c:v>5037.1000000000004</c:v>
                </c:pt>
                <c:pt idx="1">
                  <c:v>5037.1000000000004</c:v>
                </c:pt>
                <c:pt idx="2">
                  <c:v>4755.7</c:v>
                </c:pt>
                <c:pt idx="3">
                  <c:v>4972.4000000000005</c:v>
                </c:pt>
                <c:pt idx="4">
                  <c:v>5157.8</c:v>
                </c:pt>
              </c:numCache>
            </c:numRef>
          </c:val>
        </c:ser>
        <c:ser>
          <c:idx val="1"/>
          <c:order val="1"/>
          <c:tx>
            <c:strRef>
              <c:f>Лист1!$A$93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1"/>
              <c:layout>
                <c:manualLayout>
                  <c:x val="-1.6666668489355701E-2"/>
                  <c:y val="-0.1398994830140484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Лист1!$B$91:$F$91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Лист1!$B$93:$F$93</c:f>
              <c:numCache>
                <c:formatCode>#,##0.0</c:formatCode>
                <c:ptCount val="5"/>
                <c:pt idx="1">
                  <c:v>92.5</c:v>
                </c:pt>
              </c:numCache>
            </c:numRef>
          </c:val>
        </c:ser>
        <c:ser>
          <c:idx val="2"/>
          <c:order val="2"/>
          <c:tx>
            <c:strRef>
              <c:f>Лист1!$A$94</c:f>
              <c:strCache>
                <c:ptCount val="1"/>
                <c:pt idx="0">
                  <c:v>бюджеты сельских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5.5555561631185704E-3"/>
                  <c:y val="-6.8243650250755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71223389426E-3"/>
                  <c:y val="-4.777055517552857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61631185704E-3"/>
                  <c:y val="-4.7770555175528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en-US" dirty="0" smtClean="0"/>
                      <a:t>057,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Лист1!$B$91:$F$91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Лист1!$B$94:$F$94</c:f>
              <c:numCache>
                <c:formatCode>#,##0.0</c:formatCode>
                <c:ptCount val="5"/>
                <c:pt idx="0">
                  <c:v>6415.6</c:v>
                </c:pt>
                <c:pt idx="1">
                  <c:v>6415.6</c:v>
                </c:pt>
                <c:pt idx="2">
                  <c:v>7057.2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Лист1!$A$95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1.2500001367016829E-2"/>
                  <c:y val="1.364846137436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42446778747E-3"/>
                  <c:y val="-1.023654753761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42446778227E-3"/>
                  <c:y val="3.41218251253776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112 </a:t>
                    </a:r>
                    <a:r>
                      <a:rPr lang="en-US" dirty="0" smtClean="0"/>
                      <a:t>585,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2326237141E-2"/>
                  <c:y val="3.412182512537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Лист1!$B$91:$F$91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Лист1!$B$95:$F$95</c:f>
              <c:numCache>
                <c:formatCode>#,##0.0</c:formatCode>
                <c:ptCount val="5"/>
                <c:pt idx="0">
                  <c:v>87089.4</c:v>
                </c:pt>
                <c:pt idx="1">
                  <c:v>91135.1</c:v>
                </c:pt>
                <c:pt idx="2">
                  <c:v>112585.8</c:v>
                </c:pt>
                <c:pt idx="3">
                  <c:v>110757.5</c:v>
                </c:pt>
                <c:pt idx="4">
                  <c:v>110049.8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678144"/>
        <c:axId val="106679680"/>
        <c:axId val="0"/>
      </c:bar3DChart>
      <c:catAx>
        <c:axId val="10667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679680"/>
        <c:crosses val="autoZero"/>
        <c:auto val="1"/>
        <c:lblAlgn val="ctr"/>
        <c:lblOffset val="100"/>
        <c:noMultiLvlLbl val="0"/>
      </c:catAx>
      <c:valAx>
        <c:axId val="1066796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667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57007683399804"/>
          <c:y val="0.19574992517379294"/>
          <c:w val="0.20215214371742662"/>
          <c:h val="0.55731741196434759"/>
        </c:manualLayout>
      </c:layout>
      <c:overlay val="0"/>
      <c:txPr>
        <a:bodyPr/>
        <a:lstStyle/>
        <a:p>
          <a:pPr>
            <a:defRPr sz="1400" b="1" i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prstClr val="white">
            <a:lumMod val="85000"/>
          </a:prst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4.0417962818946364E-2"/>
          <c:w val="0.88697779965004353"/>
          <c:h val="0.77745644002518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Лист1!$A$107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>
                <c:manualLayout>
                  <c:x val="-5.5556649168853897E-3"/>
                  <c:y val="-1.469744102507127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00000000000001E-2"/>
                  <c:y val="-5.144104358774935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500000000000001E-2"/>
                  <c:y val="-3.30692423064104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Лист1!$B$106:$F$106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Лист1!$B$107:$F$107</c:f>
              <c:numCache>
                <c:formatCode>#,##0.0</c:formatCode>
                <c:ptCount val="5"/>
                <c:pt idx="0">
                  <c:v>374.6</c:v>
                </c:pt>
                <c:pt idx="1">
                  <c:v>221.4</c:v>
                </c:pt>
                <c:pt idx="2">
                  <c:v>253.6</c:v>
                </c:pt>
                <c:pt idx="3">
                  <c:v>253.6</c:v>
                </c:pt>
                <c:pt idx="4">
                  <c:v>253.6</c:v>
                </c:pt>
              </c:numCache>
            </c:numRef>
          </c:val>
        </c:ser>
        <c:ser>
          <c:idx val="1"/>
          <c:order val="1"/>
          <c:tx>
            <c:strRef>
              <c:f>Лист1!$A$108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1111111111111101E-2"/>
                  <c:y val="-6.613848461282081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25E-2"/>
                  <c:y val="-4.776668333148202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444553805774301E-2"/>
                  <c:y val="-5.144104358774935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Лист1!$B$106:$F$106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Лист1!$B$108:$F$108</c:f>
              <c:numCache>
                <c:formatCode>#,##0.0</c:formatCode>
                <c:ptCount val="5"/>
                <c:pt idx="0">
                  <c:v>525.70000000000005</c:v>
                </c:pt>
                <c:pt idx="1">
                  <c:v>525.70000000000005</c:v>
                </c:pt>
                <c:pt idx="2">
                  <c:v>579.1</c:v>
                </c:pt>
              </c:numCache>
            </c:numRef>
          </c:val>
        </c:ser>
        <c:ser>
          <c:idx val="2"/>
          <c:order val="2"/>
          <c:tx>
            <c:strRef>
              <c:f>Лист1!$A$109</c:f>
              <c:strCache>
                <c:ptCount val="1"/>
                <c:pt idx="0">
                  <c:v>бюджет района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4.1666666666666536E-3"/>
                  <c:y val="1.1023080768803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47E-2"/>
                  <c:y val="7.348720512535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25E-2"/>
                  <c:y val="-7.3487205125356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425,6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25E-2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5E-2"/>
                  <c:y val="7.348720512535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Лист1!$B$106:$F$106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Лист1!$B$109:$F$109</c:f>
              <c:numCache>
                <c:formatCode>#,##0.0</c:formatCode>
                <c:ptCount val="5"/>
                <c:pt idx="0">
                  <c:v>33188.300000000003</c:v>
                </c:pt>
                <c:pt idx="1">
                  <c:v>38586.6</c:v>
                </c:pt>
                <c:pt idx="2">
                  <c:v>38885.1</c:v>
                </c:pt>
                <c:pt idx="3">
                  <c:v>39313.4</c:v>
                </c:pt>
                <c:pt idx="4">
                  <c:v>39885.1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06336"/>
        <c:axId val="106207872"/>
        <c:axId val="0"/>
      </c:bar3DChart>
      <c:catAx>
        <c:axId val="10620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207872"/>
        <c:crosses val="autoZero"/>
        <c:auto val="1"/>
        <c:lblAlgn val="ctr"/>
        <c:lblOffset val="100"/>
        <c:noMultiLvlLbl val="0"/>
      </c:catAx>
      <c:valAx>
        <c:axId val="1062078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620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97779965004371"/>
          <c:y val="0.1274988542939674"/>
          <c:w val="0.16163331146106741"/>
          <c:h val="0.5649583495352364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59532101823539E-2"/>
          <c:y val="5.0925925925925923E-2"/>
          <c:w val="0.82166793411959904"/>
          <c:h val="0.776589749198016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Лист1!$A$121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mtClean="0"/>
                      <a:t>896,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mtClean="0"/>
                      <a:t>896,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Лист1!$B$120:$F$120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Лист1!$B$121:$F$121</c:f>
              <c:numCache>
                <c:formatCode>#,##0.0</c:formatCode>
                <c:ptCount val="5"/>
                <c:pt idx="0">
                  <c:v>4178.8</c:v>
                </c:pt>
                <c:pt idx="1">
                  <c:v>3777.6</c:v>
                </c:pt>
                <c:pt idx="2">
                  <c:v>3896.4</c:v>
                </c:pt>
                <c:pt idx="3">
                  <c:v>3896.4</c:v>
                </c:pt>
                <c:pt idx="4">
                  <c:v>4329.3</c:v>
                </c:pt>
              </c:numCache>
            </c:numRef>
          </c:val>
        </c:ser>
        <c:ser>
          <c:idx val="1"/>
          <c:order val="1"/>
          <c:tx>
            <c:strRef>
              <c:f>Лист1!$A$122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12432960740534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378840647968067E-3"/>
                  <c:y val="4.6296296296296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24720555401748E-3"/>
                  <c:y val="-4.629629629629649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949,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59532101823539E-2"/>
                  <c:y val="-4.629629629629649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949,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541200925668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Лист1!$B$120:$F$120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Лист1!$B$122:$F$122</c:f>
              <c:numCache>
                <c:formatCode>#,##0.0</c:formatCode>
                <c:ptCount val="5"/>
                <c:pt idx="0">
                  <c:v>1534.8</c:v>
                </c:pt>
                <c:pt idx="1">
                  <c:v>1874.3</c:v>
                </c:pt>
                <c:pt idx="2">
                  <c:v>1949.2</c:v>
                </c:pt>
                <c:pt idx="3">
                  <c:v>1949.2</c:v>
                </c:pt>
                <c:pt idx="4">
                  <c:v>1967.2</c:v>
                </c:pt>
              </c:numCache>
            </c:numRef>
          </c:val>
        </c:ser>
        <c:ser>
          <c:idx val="2"/>
          <c:order val="2"/>
          <c:tx>
            <c:strRef>
              <c:f>Лист1!$A$123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768,0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Лист1!$B$120:$F$120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Лист1!$B$123:$F$123</c:f>
              <c:numCache>
                <c:formatCode>#,##0.0</c:formatCode>
                <c:ptCount val="5"/>
                <c:pt idx="0">
                  <c:v>571.4</c:v>
                </c:pt>
                <c:pt idx="1">
                  <c:v>571.4</c:v>
                </c:pt>
                <c:pt idx="2">
                  <c:v>649.5</c:v>
                </c:pt>
              </c:numCache>
            </c:numRef>
          </c:val>
        </c:ser>
        <c:ser>
          <c:idx val="3"/>
          <c:order val="3"/>
          <c:tx>
            <c:strRef>
              <c:f>Лист1!$A$124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Лист1!$B$120:$F$120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Лист1!$B$124:$F$124</c:f>
              <c:numCache>
                <c:formatCode>General</c:formatCode>
                <c:ptCount val="5"/>
                <c:pt idx="3" formatCode="#,##0.0">
                  <c:v>649.5</c:v>
                </c:pt>
                <c:pt idx="4" formatCode="#,##0.0">
                  <c:v>699.6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309888"/>
        <c:axId val="106332160"/>
        <c:axId val="0"/>
      </c:bar3DChart>
      <c:catAx>
        <c:axId val="10630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332160"/>
        <c:crosses val="autoZero"/>
        <c:auto val="1"/>
        <c:lblAlgn val="ctr"/>
        <c:lblOffset val="100"/>
        <c:noMultiLvlLbl val="0"/>
      </c:catAx>
      <c:valAx>
        <c:axId val="1063321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630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37051795297653"/>
          <c:y val="0.2592592592592593"/>
          <c:w val="0.20222407003776691"/>
          <c:h val="0.7330169145523475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76E-2"/>
          <c:y val="5.0925925925925923E-2"/>
          <c:w val="0.97453789867175711"/>
          <c:h val="0.776589749198016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Лист1!$A$137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3"/>
              <c:layout>
                <c:manualLayout>
                  <c:x val="4.56127480088420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63399469024627E-2"/>
                  <c:y val="1.12461568251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Лист1!$B$136:$F$136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Лист1!$B$137:$F$137</c:f>
              <c:numCache>
                <c:formatCode>General</c:formatCode>
                <c:ptCount val="5"/>
                <c:pt idx="2" formatCode="#,##0.0">
                  <c:v>5159.8</c:v>
                </c:pt>
                <c:pt idx="3" formatCode="#,##0.0">
                  <c:v>10016</c:v>
                </c:pt>
                <c:pt idx="4" formatCode="#,##0.0">
                  <c:v>32189.9</c:v>
                </c:pt>
              </c:numCache>
            </c:numRef>
          </c:val>
        </c:ser>
        <c:ser>
          <c:idx val="1"/>
          <c:order val="1"/>
          <c:tx>
            <c:strRef>
              <c:f>Лист1!$A$138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>
                <c:manualLayout>
                  <c:x val="-1.3683824402652648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83824402652648E-2"/>
                  <c:y val="-3.748718941716067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1225496017684309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Лист1!$B$136:$F$136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Лист1!$B$138:$F$138</c:f>
              <c:numCache>
                <c:formatCode>General</c:formatCode>
                <c:ptCount val="5"/>
                <c:pt idx="2" formatCode="#,##0.0">
                  <c:v>1944.8</c:v>
                </c:pt>
                <c:pt idx="3" formatCode="#,##0.0">
                  <c:v>3775.3</c:v>
                </c:pt>
                <c:pt idx="4" formatCode="#,##0.0">
                  <c:v>12251.8</c:v>
                </c:pt>
              </c:numCache>
            </c:numRef>
          </c:val>
        </c:ser>
        <c:ser>
          <c:idx val="2"/>
          <c:order val="2"/>
          <c:tx>
            <c:strRef>
              <c:f>Лист1!$A$139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-1.0642974535396451E-2"/>
                  <c:y val="-2.249231365029599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08498672561354E-3"/>
                  <c:y val="-2.249231365029599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225496017684309E-3"/>
                  <c:y val="-2.99897515337278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642974535396451E-2"/>
                  <c:y val="-1.874359470857990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642974535396562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Лист1!$B$136:$F$136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Лист1!$B$139:$F$139</c:f>
              <c:numCache>
                <c:formatCode>#,##0.0</c:formatCode>
                <c:ptCount val="5"/>
                <c:pt idx="0">
                  <c:v>600</c:v>
                </c:pt>
                <c:pt idx="1">
                  <c:v>772.1</c:v>
                </c:pt>
                <c:pt idx="2">
                  <c:v>26.3</c:v>
                </c:pt>
                <c:pt idx="3">
                  <c:v>26.3</c:v>
                </c:pt>
                <c:pt idx="4">
                  <c:v>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718720"/>
        <c:axId val="106720256"/>
        <c:axId val="0"/>
      </c:bar3DChart>
      <c:catAx>
        <c:axId val="106718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720256"/>
        <c:crosses val="autoZero"/>
        <c:auto val="1"/>
        <c:lblAlgn val="ctr"/>
        <c:lblOffset val="100"/>
        <c:noMultiLvlLbl val="0"/>
      </c:catAx>
      <c:valAx>
        <c:axId val="106720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671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6426340559861606E-2"/>
          <c:y val="0.1083037371480927"/>
          <c:w val="0.38641695462956377"/>
          <c:h val="0.2511515748031495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02149305814864E-2"/>
          <c:y val="4.1277919474668266E-2"/>
          <c:w val="0.97558365555011195"/>
          <c:h val="0.818915215094304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Лист1!$A$151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Лист1!$B$150:$F$150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Лист1!$B$151:$F$151</c:f>
              <c:numCache>
                <c:formatCode>#,##0.0</c:formatCode>
                <c:ptCount val="5"/>
                <c:pt idx="1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Лист1!$A$152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662</a:t>
                    </a:r>
                    <a:r>
                      <a:rPr lang="en-US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Лист1!$B$150:$F$150</c:f>
              <c:strCache>
                <c:ptCount val="5"/>
                <c:pt idx="0">
                  <c:v>2021 год (на 01.01.2021)</c:v>
                </c:pt>
                <c:pt idx="1">
                  <c:v>2021 год (на 01.11.2021)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Лист1!$B$152:$F$152</c:f>
              <c:numCache>
                <c:formatCode>#,##0.0</c:formatCode>
                <c:ptCount val="5"/>
                <c:pt idx="0">
                  <c:v>311</c:v>
                </c:pt>
                <c:pt idx="1">
                  <c:v>1491</c:v>
                </c:pt>
                <c:pt idx="2">
                  <c:v>1774.5</c:v>
                </c:pt>
                <c:pt idx="3">
                  <c:v>393.5</c:v>
                </c:pt>
                <c:pt idx="4">
                  <c:v>328.8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16352"/>
        <c:axId val="111326336"/>
        <c:axId val="0"/>
      </c:bar3DChart>
      <c:catAx>
        <c:axId val="11131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1326336"/>
        <c:crosses val="autoZero"/>
        <c:auto val="1"/>
        <c:lblAlgn val="ctr"/>
        <c:lblOffset val="100"/>
        <c:noMultiLvlLbl val="0"/>
      </c:catAx>
      <c:valAx>
        <c:axId val="1113263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131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86676981246028"/>
          <c:y val="0.17321804669457541"/>
          <c:w val="0.20078563675074354"/>
          <c:h val="0.2933202457410174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67925506172924"/>
          <c:y val="0.29930457767488866"/>
          <c:w val="0.54807741811479882"/>
          <c:h val="0.5150570419341750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val>
            <c:numRef>
              <c:f>слайд6!$G$4:$G$5</c:f>
              <c:numCache>
                <c:formatCode>General</c:formatCode>
                <c:ptCount val="2"/>
                <c:pt idx="0">
                  <c:v>67.930000000000007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3066082666771"/>
          <c:y val="0.17856506790154419"/>
          <c:w val="0.6214342937719155"/>
          <c:h val="0.608899588188421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6600CC"/>
              </a:solidFill>
            </c:spPr>
          </c:dPt>
          <c:dPt>
            <c:idx val="2"/>
            <c:bubble3D val="0"/>
            <c:spPr>
              <a:solidFill>
                <a:srgbClr val="000099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6600"/>
              </a:solidFill>
            </c:spPr>
          </c:dPt>
          <c:dPt>
            <c:idx val="8"/>
            <c:bubble3D val="0"/>
            <c:spPr>
              <a:solidFill>
                <a:sysClr val="window" lastClr="FFFFFF"/>
              </a:solidFill>
            </c:spPr>
          </c:dPt>
          <c:dPt>
            <c:idx val="10"/>
            <c:bubble3D val="0"/>
            <c:spPr>
              <a:solidFill>
                <a:srgbClr val="FF00FF"/>
              </a:solidFill>
            </c:spPr>
          </c:dPt>
          <c:dPt>
            <c:idx val="11"/>
            <c:bubble3D val="0"/>
            <c:spPr>
              <a:solidFill>
                <a:srgbClr val="FFC000"/>
              </a:solidFill>
            </c:spPr>
          </c:dPt>
          <c:dPt>
            <c:idx val="12"/>
            <c:bubble3D val="0"/>
            <c:spPr>
              <a:solidFill>
                <a:srgbClr val="669900"/>
              </a:solidFill>
            </c:spPr>
          </c:dPt>
          <c:dPt>
            <c:idx val="13"/>
            <c:bubble3D val="0"/>
            <c:spPr>
              <a:solidFill>
                <a:srgbClr val="C00000"/>
              </a:solidFill>
            </c:spPr>
          </c:dPt>
          <c:dPt>
            <c:idx val="14"/>
            <c:bubble3D val="0"/>
            <c:spPr>
              <a:solidFill>
                <a:srgbClr val="00FFFF"/>
              </a:solidFill>
            </c:spPr>
          </c:dPt>
          <c:dLbls>
            <c:dLbl>
              <c:idx val="0"/>
              <c:layout>
                <c:manualLayout>
                  <c:x val="7.7971566054243324E-2"/>
                  <c:y val="-0.114691587118489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42104111986E-2"/>
                  <c:y val="-0.170493560916350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15551181102402E-2"/>
                  <c:y val="-7.55185538113470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141294838145541E-2"/>
                  <c:y val="6.47829212431252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14720034995627E-2"/>
                  <c:y val="0.145905233183432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8192585301837291"/>
                  <c:y val="0.112419992086976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транспортировка </a:t>
                    </a:r>
                    <a:r>
                      <a:rPr lang="ru-RU" dirty="0"/>
                      <a:t>и хранение; 25,0%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6737696850393702"/>
                  <c:y val="0.282301241007294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199256342957067E-2"/>
                  <c:y val="0.303725473806220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0593613298337937E-2"/>
                  <c:y val="0.200160266590879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7789916885389323E-2"/>
                  <c:y val="0.111482020161492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898512685914433E-2"/>
                  <c:y val="1.36888621406400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2635608048994E-2"/>
                  <c:y val="-0.150261408406752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4965660542432197E-2"/>
                  <c:y val="-0.216272965879265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3323982939632595"/>
                  <c:y val="-9.78497751475333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8862423447069316E-2"/>
                  <c:y val="-3.78554591504087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12634705818022804"/>
                  <c:y val="-5.27372931886699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7.1309820647419073E-2"/>
                  <c:y val="-6.81496341619717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'Фонд зп по отраслям'!$B$23:$B$39</c:f>
              <c:strCache>
                <c:ptCount val="17"/>
                <c:pt idx="0">
                  <c:v>Сельское хозяйство</c:v>
                </c:pt>
                <c:pt idx="1">
                  <c:v>Обрабат.пр-во (в т.ч.пр-во пищ. прод., пр-во резин. и пластмас. изделий)</c:v>
                </c:pt>
                <c:pt idx="2">
                  <c:v>Обесп. электроэнергией, газом и паром</c:v>
                </c:pt>
                <c:pt idx="3">
                  <c:v>Строительство</c:v>
                </c:pt>
                <c:pt idx="4">
                  <c:v>Торговля опт. и розн., ремонт автотрансп. Средств</c:v>
                </c:pt>
                <c:pt idx="5">
                  <c:v>Транспорттировка и хранение</c:v>
                </c:pt>
                <c:pt idx="6">
                  <c:v>Деят. гостиниц и предпр.обществ. питания</c:v>
                </c:pt>
                <c:pt idx="7">
                  <c:v>Деят. в обл. информации и связи</c:v>
                </c:pt>
                <c:pt idx="8">
                  <c:v>Деят. финансовая и страховая</c:v>
                </c:pt>
                <c:pt idx="9">
                  <c:v>Деят. с недвиж. имуществом</c:v>
                </c:pt>
                <c:pt idx="10">
                  <c:v>Деят. профессиональная, научная и техническая ( в обл. права и бух.учета) </c:v>
                </c:pt>
                <c:pt idx="11">
                  <c:v>Деят. административн. и сопутст. доп. услуги (аренда и лизинг, предоставление услуг в сфере туризма)</c:v>
                </c:pt>
                <c:pt idx="12">
                  <c:v>Гос. упр. и обесп. военной безопасности, соц.обеспеч.</c:v>
                </c:pt>
                <c:pt idx="13">
                  <c:v>Образование</c:v>
                </c:pt>
                <c:pt idx="14">
                  <c:v>Здравоохранение и соц. услуги</c:v>
                </c:pt>
                <c:pt idx="15">
                  <c:v>Культура, спорт, организац. досуга и развлечений</c:v>
                </c:pt>
                <c:pt idx="16">
                  <c:v>Предоставление прочих услуг</c:v>
                </c:pt>
              </c:strCache>
            </c:strRef>
          </c:cat>
          <c:val>
            <c:numRef>
              <c:f>'Фонд зп по отраслям'!$C$23:$C$39</c:f>
              <c:numCache>
                <c:formatCode>0%</c:formatCode>
                <c:ptCount val="17"/>
                <c:pt idx="0">
                  <c:v>0.10332351074270506</c:v>
                </c:pt>
                <c:pt idx="1">
                  <c:v>3.1944536241119446E-2</c:v>
                </c:pt>
                <c:pt idx="2">
                  <c:v>2.4251988731663704E-2</c:v>
                </c:pt>
                <c:pt idx="3">
                  <c:v>1.6691836275745844E-2</c:v>
                </c:pt>
                <c:pt idx="4">
                  <c:v>6.4850796802067123E-2</c:v>
                </c:pt>
                <c:pt idx="5">
                  <c:v>0.2502901675576833</c:v>
                </c:pt>
                <c:pt idx="6">
                  <c:v>2.2362792375873925E-2</c:v>
                </c:pt>
                <c:pt idx="7">
                  <c:v>6.0382120806641343E-4</c:v>
                </c:pt>
                <c:pt idx="8">
                  <c:v>4.5925495463027283E-3</c:v>
                </c:pt>
                <c:pt idx="9">
                  <c:v>2.233801766569855E-2</c:v>
                </c:pt>
                <c:pt idx="10">
                  <c:v>1.0163118188253713E-2</c:v>
                </c:pt>
                <c:pt idx="11">
                  <c:v>1.875395678309533E-2</c:v>
                </c:pt>
                <c:pt idx="12">
                  <c:v>6.5406731322009318E-2</c:v>
                </c:pt>
                <c:pt idx="13">
                  <c:v>0.17365404943884863</c:v>
                </c:pt>
                <c:pt idx="14">
                  <c:v>1.3593085361762732E-2</c:v>
                </c:pt>
                <c:pt idx="15">
                  <c:v>2.9108372314011977E-2</c:v>
                </c:pt>
                <c:pt idx="16">
                  <c:v>0.1480706694450922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0.36574074074074081"/>
          <c:w val="0.60833333333333361"/>
          <c:h val="0.5833333333333333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5.9327427821522928E-2"/>
                  <c:y val="-4.98858996792067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слайд6!$G$10:$G$11</c:f>
              <c:numCache>
                <c:formatCode>General</c:formatCode>
                <c:ptCount val="2"/>
                <c:pt idx="0">
                  <c:v>4.8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00029924990421"/>
          <c:y val="0.21284747960609202"/>
          <c:w val="0.71996570273553862"/>
          <c:h val="0.6928483356129836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FFCC"/>
              </a:solidFill>
            </c:spPr>
          </c:dPt>
          <c:dPt>
            <c:idx val="3"/>
            <c:bubble3D val="0"/>
            <c:explosion val="40"/>
          </c:dPt>
          <c:dPt>
            <c:idx val="4"/>
            <c:bubble3D val="0"/>
            <c:spPr>
              <a:solidFill>
                <a:srgbClr val="00CCFF"/>
              </a:solidFill>
            </c:spPr>
          </c:dPt>
          <c:dLbls>
            <c:dLbl>
              <c:idx val="0"/>
              <c:layout>
                <c:manualLayout>
                  <c:x val="5.6735519530088062E-2"/>
                  <c:y val="-2.51258512260021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Аренда земли и имущ., гос. собств. на которые не разграничена</a:t>
                    </a:r>
                    <a:r>
                      <a:rPr lang="ru-RU" dirty="0" smtClean="0"/>
                      <a:t>;            </a:t>
                    </a:r>
                    <a:r>
                      <a:rPr lang="ru-RU" dirty="0"/>
                      <a:t>20 431,0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58094441119444E-2"/>
                  <c:y val="0.109463474914445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240414147531929E-2"/>
                  <c:y val="1.55128482991872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014157925105352E-2"/>
                  <c:y val="-0.134871626285603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827599800739335E-2"/>
                  <c:y val="-0.272251625957771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доходы от исп. имущества; </a:t>
                    </a:r>
                    <a:r>
                      <a:rPr lang="ru-RU" dirty="0" smtClean="0"/>
                      <a:t>         2 </a:t>
                    </a:r>
                    <a:r>
                      <a:rPr lang="ru-RU" dirty="0"/>
                      <a:t>018,0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'Доходы от использования имущест'!$A$4:$A$8</c:f>
              <c:strCache>
                <c:ptCount val="5"/>
                <c:pt idx="0">
                  <c:v>Аренда земли и имущ., гос. собств. на которые не разграничена</c:v>
                </c:pt>
                <c:pt idx="1">
                  <c:v>Аренда земли и имущ.,  наход. в собственности района</c:v>
                </c:pt>
                <c:pt idx="2">
                  <c:v>Аренда имущ., сост. казну муниц.района</c:v>
                </c:pt>
                <c:pt idx="3">
                  <c:v>Плата по соглаш. об уст. сервитута</c:v>
                </c:pt>
                <c:pt idx="4">
                  <c:v>Прочие доходы от исп. имущества</c:v>
                </c:pt>
              </c:strCache>
            </c:strRef>
          </c:cat>
          <c:val>
            <c:numRef>
              <c:f>'Доходы от использования имущест'!$B$4:$B$8</c:f>
              <c:numCache>
                <c:formatCode>#,##0.0</c:formatCode>
                <c:ptCount val="5"/>
                <c:pt idx="0">
                  <c:v>20431</c:v>
                </c:pt>
                <c:pt idx="1">
                  <c:v>603</c:v>
                </c:pt>
                <c:pt idx="2">
                  <c:v>1833</c:v>
                </c:pt>
                <c:pt idx="3">
                  <c:v>2</c:v>
                </c:pt>
                <c:pt idx="4">
                  <c:v>2018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explosion val="2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1453827646544212"/>
                  <c:y val="3.8630431612715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слайд6!$G$13:$G$14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19896417175848"/>
          <c:y val="0.23834261009228341"/>
          <c:w val="0.6596118217290029"/>
          <c:h val="0.5782657306832266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7586202056685294E-3"/>
                  <c:y val="-3.1377425630161944E-2"/>
                </c:manualLayout>
              </c:layout>
              <c:tx>
                <c:rich>
                  <a:bodyPr/>
                  <a:lstStyle/>
                  <a:p>
                    <a:r>
                      <a:rPr lang="ru-RU" sz="1000" baseline="0" dirty="0" smtClean="0"/>
                      <a:t>1</a:t>
                    </a:r>
                    <a:r>
                      <a:rPr lang="en-US" sz="1000" dirty="0" smtClean="0"/>
                      <a:t>,</a:t>
                    </a:r>
                    <a:r>
                      <a:rPr lang="ru-RU" sz="1000" dirty="0" smtClean="0"/>
                      <a:t>9%</a:t>
                    </a:r>
                    <a:endParaRPr lang="en-US" sz="1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слайд6!$G$19:$G$20</c:f>
              <c:numCache>
                <c:formatCode>General</c:formatCode>
                <c:ptCount val="2"/>
                <c:pt idx="0">
                  <c:v>2.4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81105228835827"/>
          <c:y val="0.25269414509498944"/>
          <c:w val="0.67774309583432935"/>
          <c:h val="0.65451517813810389"/>
        </c:manualLayout>
      </c:layout>
      <c:pie3DChart>
        <c:varyColors val="1"/>
        <c:ser>
          <c:idx val="0"/>
          <c:order val="0"/>
          <c:spPr>
            <a:solidFill>
              <a:srgbClr val="FFFFCC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rgbClr val="00CCFF"/>
              </a:solidFill>
            </c:spPr>
          </c:dPt>
          <c:dPt>
            <c:idx val="3"/>
            <c:bubble3D val="0"/>
            <c:spPr>
              <a:solidFill>
                <a:srgbClr val="996633"/>
              </a:solidFill>
            </c:spPr>
          </c:dPt>
          <c:dLbls>
            <c:dLbl>
              <c:idx val="0"/>
              <c:layout>
                <c:manualLayout>
                  <c:x val="-6.8933911557720077E-4"/>
                  <c:y val="-6.48279690196793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855923356482506E-2"/>
                  <c:y val="0.1541624385293896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земли, гос. собств. на </a:t>
                    </a:r>
                    <a:r>
                      <a:rPr lang="ru-RU" dirty="0" smtClean="0"/>
                      <a:t>которую </a:t>
                    </a:r>
                    <a:r>
                      <a:rPr lang="ru-RU" dirty="0"/>
                      <a:t>не </a:t>
                    </a:r>
                    <a:r>
                      <a:rPr lang="ru-RU" dirty="0" smtClean="0"/>
                      <a:t>разграничена;              </a:t>
                    </a:r>
                    <a:r>
                      <a:rPr lang="ru-RU" dirty="0"/>
                      <a:t>4 451,0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389388685775704E-2"/>
                  <c:y val="-4.05340561575029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405810936194804"/>
                  <c:y val="-1.49049593904771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'доходы от продажи'!$A$6:$A$9</c:f>
              <c:strCache>
                <c:ptCount val="4"/>
                <c:pt idx="0">
                  <c:v>Доходы от реализации иного имущества</c:v>
                </c:pt>
                <c:pt idx="1">
                  <c:v>Доходы от продажи земли, гос. собств. на которые не разграничена </c:v>
                </c:pt>
                <c:pt idx="2">
                  <c:v>Доходы от продажи земли, наход. в собств. мун. района</c:v>
                </c:pt>
                <c:pt idx="3">
                  <c:v>Плата за увеличение площади земел. участков, наход. в частной собственности</c:v>
                </c:pt>
              </c:strCache>
            </c:strRef>
          </c:cat>
          <c:val>
            <c:numRef>
              <c:f>'доходы от продажи'!$B$6:$B$9</c:f>
              <c:numCache>
                <c:formatCode>#,##0.0</c:formatCode>
                <c:ptCount val="4"/>
                <c:pt idx="0">
                  <c:v>4000</c:v>
                </c:pt>
                <c:pt idx="1">
                  <c:v>4451</c:v>
                </c:pt>
                <c:pt idx="2">
                  <c:v>450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5848D-F869-4663-BCB0-E10A9DFF4C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A55C4-8555-4508-83D9-8C5C701FA6C2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2000" b="1" dirty="0" smtClean="0"/>
            <a:t>Расширение налогового потенциала бюджета района за счет создания комфортных для субъектов предпринимательства условий развития бизнеса и привлечения инвестиций в экономику района</a:t>
          </a:r>
          <a:endParaRPr lang="ru-RU" sz="2000" b="1" dirty="0"/>
        </a:p>
      </dgm:t>
    </dgm:pt>
    <dgm:pt modelId="{2E64628C-C57C-45B8-85CB-76AD0EAC00BD}" type="parTrans" cxnId="{FC4E6FBF-03C9-423B-B520-918B1400F336}">
      <dgm:prSet/>
      <dgm:spPr/>
      <dgm:t>
        <a:bodyPr/>
        <a:lstStyle/>
        <a:p>
          <a:endParaRPr lang="ru-RU" sz="2400"/>
        </a:p>
      </dgm:t>
    </dgm:pt>
    <dgm:pt modelId="{0F9A20A5-0FAB-4D31-A50B-FA1FD8AB18B0}" type="sibTrans" cxnId="{FC4E6FBF-03C9-423B-B520-918B1400F336}">
      <dgm:prSet/>
      <dgm:spPr/>
      <dgm:t>
        <a:bodyPr/>
        <a:lstStyle/>
        <a:p>
          <a:endParaRPr lang="ru-RU" sz="2400"/>
        </a:p>
      </dgm:t>
    </dgm:pt>
    <dgm:pt modelId="{46FAE7B6-07EB-4B14-8F9E-651F83711508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ru-RU" sz="2000" b="1" dirty="0" smtClean="0"/>
            <a:t>Мобилизация резервов доходной базы бюджета района</a:t>
          </a:r>
          <a:endParaRPr lang="ru-RU" sz="2000" b="1" dirty="0"/>
        </a:p>
      </dgm:t>
    </dgm:pt>
    <dgm:pt modelId="{FC8DDF9E-5A47-40B9-8EEC-8822D6EC3AD9}" type="parTrans" cxnId="{E666EB34-45AC-47E0-9F9E-36EDD3220AA3}">
      <dgm:prSet/>
      <dgm:spPr/>
      <dgm:t>
        <a:bodyPr/>
        <a:lstStyle/>
        <a:p>
          <a:endParaRPr lang="ru-RU" sz="2400"/>
        </a:p>
      </dgm:t>
    </dgm:pt>
    <dgm:pt modelId="{59C74489-DE88-4081-B953-3B7D404326B0}" type="sibTrans" cxnId="{E666EB34-45AC-47E0-9F9E-36EDD3220AA3}">
      <dgm:prSet/>
      <dgm:spPr/>
      <dgm:t>
        <a:bodyPr/>
        <a:lstStyle/>
        <a:p>
          <a:endParaRPr lang="ru-RU" sz="2400"/>
        </a:p>
      </dgm:t>
    </dgm:pt>
    <dgm:pt modelId="{CE24C2C2-8316-4F0E-9115-AAB5BF849B16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2000" b="1" dirty="0" smtClean="0"/>
            <a:t>Популяризация патентной системы налогообложения, уплачиваемый налог по которой в полном объеме поступает в бюджет района</a:t>
          </a:r>
          <a:endParaRPr lang="ru-RU" sz="2000" b="1" dirty="0"/>
        </a:p>
      </dgm:t>
    </dgm:pt>
    <dgm:pt modelId="{F412AD8C-BDFD-4639-A54D-C0C74F0FCA33}" type="parTrans" cxnId="{ED2D4E0E-805C-4E59-A49C-8D901347C8EF}">
      <dgm:prSet/>
      <dgm:spPr/>
      <dgm:t>
        <a:bodyPr/>
        <a:lstStyle/>
        <a:p>
          <a:endParaRPr lang="ru-RU" sz="2400"/>
        </a:p>
      </dgm:t>
    </dgm:pt>
    <dgm:pt modelId="{3F514C99-3F5D-4CCB-B6AE-380B1EC56057}" type="sibTrans" cxnId="{ED2D4E0E-805C-4E59-A49C-8D901347C8EF}">
      <dgm:prSet/>
      <dgm:spPr/>
      <dgm:t>
        <a:bodyPr/>
        <a:lstStyle/>
        <a:p>
          <a:endParaRPr lang="ru-RU" sz="2400"/>
        </a:p>
      </dgm:t>
    </dgm:pt>
    <dgm:pt modelId="{69F61583-CBF7-4F3C-A842-27457140D2D0}" type="pres">
      <dgm:prSet presAssocID="{E835848D-F869-4663-BCB0-E10A9DFF4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18A661-D2B8-4905-8DC3-F0C81CDEE121}" type="pres">
      <dgm:prSet presAssocID="{CEAA55C4-8555-4508-83D9-8C5C701FA6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71355-C961-4BDE-AB3A-DF5483A2C341}" type="pres">
      <dgm:prSet presAssocID="{0F9A20A5-0FAB-4D31-A50B-FA1FD8AB18B0}" presName="spacer" presStyleCnt="0"/>
      <dgm:spPr/>
    </dgm:pt>
    <dgm:pt modelId="{1C2D40DD-D560-4AD2-B52D-6C19716A6425}" type="pres">
      <dgm:prSet presAssocID="{46FAE7B6-07EB-4B14-8F9E-651F83711508}" presName="parentText" presStyleLbl="node1" presStyleIdx="1" presStyleCnt="3" custScaleY="74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6ABC9-A005-4466-92B3-30277BD9DC62}" type="pres">
      <dgm:prSet presAssocID="{59C74489-DE88-4081-B953-3B7D404326B0}" presName="spacer" presStyleCnt="0"/>
      <dgm:spPr/>
    </dgm:pt>
    <dgm:pt modelId="{83964466-70CB-4BC9-AAAF-5315268D952F}" type="pres">
      <dgm:prSet presAssocID="{CE24C2C2-8316-4F0E-9115-AAB5BF849B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D4E0E-805C-4E59-A49C-8D901347C8EF}" srcId="{E835848D-F869-4663-BCB0-E10A9DFF4CB1}" destId="{CE24C2C2-8316-4F0E-9115-AAB5BF849B16}" srcOrd="2" destOrd="0" parTransId="{F412AD8C-BDFD-4639-A54D-C0C74F0FCA33}" sibTransId="{3F514C99-3F5D-4CCB-B6AE-380B1EC56057}"/>
    <dgm:cxn modelId="{FC4E6FBF-03C9-423B-B520-918B1400F336}" srcId="{E835848D-F869-4663-BCB0-E10A9DFF4CB1}" destId="{CEAA55C4-8555-4508-83D9-8C5C701FA6C2}" srcOrd="0" destOrd="0" parTransId="{2E64628C-C57C-45B8-85CB-76AD0EAC00BD}" sibTransId="{0F9A20A5-0FAB-4D31-A50B-FA1FD8AB18B0}"/>
    <dgm:cxn modelId="{ED569A10-2F50-475C-8563-7B9FA1B0008B}" type="presOf" srcId="{CEAA55C4-8555-4508-83D9-8C5C701FA6C2}" destId="{1918A661-D2B8-4905-8DC3-F0C81CDEE121}" srcOrd="0" destOrd="0" presId="urn:microsoft.com/office/officeart/2005/8/layout/vList2"/>
    <dgm:cxn modelId="{3D664323-54CA-4A72-B63D-0D593DE74E90}" type="presOf" srcId="{E835848D-F869-4663-BCB0-E10A9DFF4CB1}" destId="{69F61583-CBF7-4F3C-A842-27457140D2D0}" srcOrd="0" destOrd="0" presId="urn:microsoft.com/office/officeart/2005/8/layout/vList2"/>
    <dgm:cxn modelId="{EE9892A5-C7C2-4B55-95CB-A89B95749B57}" type="presOf" srcId="{CE24C2C2-8316-4F0E-9115-AAB5BF849B16}" destId="{83964466-70CB-4BC9-AAAF-5315268D952F}" srcOrd="0" destOrd="0" presId="urn:microsoft.com/office/officeart/2005/8/layout/vList2"/>
    <dgm:cxn modelId="{3257AA10-7D51-4AF7-9C8F-6FAD95FA8B67}" type="presOf" srcId="{46FAE7B6-07EB-4B14-8F9E-651F83711508}" destId="{1C2D40DD-D560-4AD2-B52D-6C19716A6425}" srcOrd="0" destOrd="0" presId="urn:microsoft.com/office/officeart/2005/8/layout/vList2"/>
    <dgm:cxn modelId="{E666EB34-45AC-47E0-9F9E-36EDD3220AA3}" srcId="{E835848D-F869-4663-BCB0-E10A9DFF4CB1}" destId="{46FAE7B6-07EB-4B14-8F9E-651F83711508}" srcOrd="1" destOrd="0" parTransId="{FC8DDF9E-5A47-40B9-8EEC-8822D6EC3AD9}" sibTransId="{59C74489-DE88-4081-B953-3B7D404326B0}"/>
    <dgm:cxn modelId="{60FC4664-C6F4-49F1-B4A8-C283A146DFD7}" type="presParOf" srcId="{69F61583-CBF7-4F3C-A842-27457140D2D0}" destId="{1918A661-D2B8-4905-8DC3-F0C81CDEE121}" srcOrd="0" destOrd="0" presId="urn:microsoft.com/office/officeart/2005/8/layout/vList2"/>
    <dgm:cxn modelId="{53C62FD8-7BA5-449D-B04F-5464855760FF}" type="presParOf" srcId="{69F61583-CBF7-4F3C-A842-27457140D2D0}" destId="{EAB71355-C961-4BDE-AB3A-DF5483A2C341}" srcOrd="1" destOrd="0" presId="urn:microsoft.com/office/officeart/2005/8/layout/vList2"/>
    <dgm:cxn modelId="{4DCF7C4D-5BD9-4C58-AB2F-8A35E0E3102E}" type="presParOf" srcId="{69F61583-CBF7-4F3C-A842-27457140D2D0}" destId="{1C2D40DD-D560-4AD2-B52D-6C19716A6425}" srcOrd="2" destOrd="0" presId="urn:microsoft.com/office/officeart/2005/8/layout/vList2"/>
    <dgm:cxn modelId="{6691F999-7786-4765-8165-08B4339D1E1A}" type="presParOf" srcId="{69F61583-CBF7-4F3C-A842-27457140D2D0}" destId="{06E6ABC9-A005-4466-92B3-30277BD9DC62}" srcOrd="3" destOrd="0" presId="urn:microsoft.com/office/officeart/2005/8/layout/vList2"/>
    <dgm:cxn modelId="{AA17641E-224A-403E-A36D-5A5E26C5EF0A}" type="presParOf" srcId="{69F61583-CBF7-4F3C-A842-27457140D2D0}" destId="{83964466-70CB-4BC9-AAAF-5315268D952F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55895-C8DC-4230-A7FC-72C7DA437D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FAAE01-F592-41F3-8C7D-852A6BB51D33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ru-RU" sz="1800" b="1" dirty="0" smtClean="0"/>
            <a:t>Обеспечение долгосрочной сбалансированности бюджета района в условиях ограниченности его доходных источников</a:t>
          </a:r>
          <a:endParaRPr lang="ru-RU" sz="1800" b="1" dirty="0"/>
        </a:p>
      </dgm:t>
    </dgm:pt>
    <dgm:pt modelId="{9EE8794F-BE3B-4F7A-9DC8-33829804DF3E}" type="parTrans" cxnId="{BBFA829F-EFD3-49CD-81F8-7711BF1CB250}">
      <dgm:prSet/>
      <dgm:spPr/>
      <dgm:t>
        <a:bodyPr/>
        <a:lstStyle/>
        <a:p>
          <a:endParaRPr lang="ru-RU" sz="1800" b="1"/>
        </a:p>
      </dgm:t>
    </dgm:pt>
    <dgm:pt modelId="{310A3AA8-B0BF-4E01-B9A7-BB24BD00E86B}" type="sibTrans" cxnId="{BBFA829F-EFD3-49CD-81F8-7711BF1CB250}">
      <dgm:prSet/>
      <dgm:spPr/>
      <dgm:t>
        <a:bodyPr/>
        <a:lstStyle/>
        <a:p>
          <a:endParaRPr lang="ru-RU" sz="1800" b="1"/>
        </a:p>
      </dgm:t>
    </dgm:pt>
    <dgm:pt modelId="{370E1D12-CBE9-4384-8D24-EA8638F57B4B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1800" b="1" dirty="0" smtClean="0"/>
            <a:t>Укрепление доходной базы бюджета и сокращение задолженности в бюджет района</a:t>
          </a:r>
          <a:endParaRPr lang="ru-RU" sz="1800" b="1" dirty="0"/>
        </a:p>
      </dgm:t>
    </dgm:pt>
    <dgm:pt modelId="{AD44972B-CC95-4DA8-9534-4F227F34EFE2}" type="parTrans" cxnId="{084A9ED0-EE03-4CFF-9B9D-E6631D912B6D}">
      <dgm:prSet/>
      <dgm:spPr/>
      <dgm:t>
        <a:bodyPr/>
        <a:lstStyle/>
        <a:p>
          <a:endParaRPr lang="ru-RU" sz="1800" b="1"/>
        </a:p>
      </dgm:t>
    </dgm:pt>
    <dgm:pt modelId="{D0124A9E-7959-4620-88D7-55564B1E5CC0}" type="sibTrans" cxnId="{084A9ED0-EE03-4CFF-9B9D-E6631D912B6D}">
      <dgm:prSet/>
      <dgm:spPr/>
      <dgm:t>
        <a:bodyPr/>
        <a:lstStyle/>
        <a:p>
          <a:endParaRPr lang="ru-RU" sz="1800" b="1"/>
        </a:p>
      </dgm:t>
    </dgm:pt>
    <dgm:pt modelId="{389F67D8-1588-40E6-A998-70F5AEF418BF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ru-RU" sz="1800" b="1" dirty="0" smtClean="0"/>
            <a:t>Привлечение инвестиций в экономику района в целях ее устойчивого развития и повышения конкурентоспособности</a:t>
          </a:r>
          <a:endParaRPr lang="ru-RU" sz="1800" b="1" dirty="0"/>
        </a:p>
      </dgm:t>
    </dgm:pt>
    <dgm:pt modelId="{C1A49822-05B6-4BA6-8130-216583E1E872}" type="parTrans" cxnId="{E0CC7E65-3378-40A2-9BC5-D843D6B5CC1D}">
      <dgm:prSet/>
      <dgm:spPr/>
      <dgm:t>
        <a:bodyPr/>
        <a:lstStyle/>
        <a:p>
          <a:endParaRPr lang="ru-RU" sz="1800" b="1"/>
        </a:p>
      </dgm:t>
    </dgm:pt>
    <dgm:pt modelId="{C170BC9D-8C66-4268-9F8D-0841A3DB1C60}" type="sibTrans" cxnId="{E0CC7E65-3378-40A2-9BC5-D843D6B5CC1D}">
      <dgm:prSet/>
      <dgm:spPr/>
      <dgm:t>
        <a:bodyPr/>
        <a:lstStyle/>
        <a:p>
          <a:endParaRPr lang="ru-RU" sz="1800" b="1"/>
        </a:p>
      </dgm:t>
    </dgm:pt>
    <dgm:pt modelId="{0958B241-D8A8-45C4-A23D-53414A31F652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1800" b="1" dirty="0" err="1" smtClean="0"/>
            <a:t>Приоритизация</a:t>
          </a:r>
          <a:r>
            <a:rPr lang="ru-RU" sz="1800" b="1" dirty="0" smtClean="0"/>
            <a:t>  и повышение эффективности бюджетных расходов</a:t>
          </a:r>
          <a:endParaRPr lang="ru-RU" sz="1800" b="1" dirty="0"/>
        </a:p>
      </dgm:t>
    </dgm:pt>
    <dgm:pt modelId="{1477DFE7-CF4B-4956-A0E1-F111DE9D9C28}" type="parTrans" cxnId="{917E3FF1-2B1B-4205-AAF3-9F7BDE1DB9A5}">
      <dgm:prSet/>
      <dgm:spPr/>
      <dgm:t>
        <a:bodyPr/>
        <a:lstStyle/>
        <a:p>
          <a:endParaRPr lang="ru-RU" sz="1800" b="1"/>
        </a:p>
      </dgm:t>
    </dgm:pt>
    <dgm:pt modelId="{8FCEB0D1-5D0D-4996-8AD2-6DFE800FEBAE}" type="sibTrans" cxnId="{917E3FF1-2B1B-4205-AAF3-9F7BDE1DB9A5}">
      <dgm:prSet/>
      <dgm:spPr/>
      <dgm:t>
        <a:bodyPr/>
        <a:lstStyle/>
        <a:p>
          <a:endParaRPr lang="ru-RU" sz="1800" b="1"/>
        </a:p>
      </dgm:t>
    </dgm:pt>
    <dgm:pt modelId="{C8CBB1CA-4B8C-4EC8-8351-8AE0ADCB4A13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ru-RU" sz="1800" b="1" dirty="0" smtClean="0"/>
            <a:t>Социальная направленность бюджета за счет концентрации расходов на приоритетных направлениях</a:t>
          </a:r>
          <a:endParaRPr lang="ru-RU" sz="1800" b="1" dirty="0"/>
        </a:p>
      </dgm:t>
    </dgm:pt>
    <dgm:pt modelId="{FECA0724-AAC8-4709-8CB1-4FFE7E1BA3E0}" type="parTrans" cxnId="{E7B85820-314D-417C-8B05-65AF4502E6C7}">
      <dgm:prSet/>
      <dgm:spPr/>
      <dgm:t>
        <a:bodyPr/>
        <a:lstStyle/>
        <a:p>
          <a:endParaRPr lang="ru-RU" sz="1800" b="1"/>
        </a:p>
      </dgm:t>
    </dgm:pt>
    <dgm:pt modelId="{64306BA8-3381-43AD-A32D-AC8ECC0D9DCE}" type="sibTrans" cxnId="{E7B85820-314D-417C-8B05-65AF4502E6C7}">
      <dgm:prSet/>
      <dgm:spPr/>
      <dgm:t>
        <a:bodyPr/>
        <a:lstStyle/>
        <a:p>
          <a:endParaRPr lang="ru-RU" sz="1800" b="1"/>
        </a:p>
      </dgm:t>
    </dgm:pt>
    <dgm:pt modelId="{A925386C-C13B-4D4C-B479-EA3E3B1FB423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1800" b="1" dirty="0" smtClean="0"/>
            <a:t>Совершенствование муниципального финансового контроля с целью его ориентации на оценку эффективности бюджетных расходов</a:t>
          </a:r>
          <a:endParaRPr lang="ru-RU" sz="1800" b="1" dirty="0"/>
        </a:p>
      </dgm:t>
    </dgm:pt>
    <dgm:pt modelId="{223AE96E-6C81-4FD7-9C2B-1383AB7EF886}" type="parTrans" cxnId="{8D3E74BE-178B-41C1-A102-AA8E04551E12}">
      <dgm:prSet/>
      <dgm:spPr/>
      <dgm:t>
        <a:bodyPr/>
        <a:lstStyle/>
        <a:p>
          <a:endParaRPr lang="ru-RU" sz="1800" b="1"/>
        </a:p>
      </dgm:t>
    </dgm:pt>
    <dgm:pt modelId="{77C6567A-C51E-44B1-BCB8-27A8B936F16F}" type="sibTrans" cxnId="{8D3E74BE-178B-41C1-A102-AA8E04551E12}">
      <dgm:prSet/>
      <dgm:spPr/>
      <dgm:t>
        <a:bodyPr/>
        <a:lstStyle/>
        <a:p>
          <a:endParaRPr lang="ru-RU" sz="1800" b="1"/>
        </a:p>
      </dgm:t>
    </dgm:pt>
    <dgm:pt modelId="{CAB9C947-1B5D-477A-BEB7-0A20633AD435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ru-RU" sz="1800" b="1" dirty="0" smtClean="0"/>
            <a:t>Открытость и прозрачность бюджета района и бюджетного процесса для граждан</a:t>
          </a:r>
          <a:endParaRPr lang="ru-RU" sz="1800" b="1" dirty="0"/>
        </a:p>
      </dgm:t>
    </dgm:pt>
    <dgm:pt modelId="{35306A92-3FD1-4DA6-A7C3-FB2A3C85B490}" type="parTrans" cxnId="{1E6E2A63-995E-434A-A603-FA1D371D7962}">
      <dgm:prSet/>
      <dgm:spPr/>
      <dgm:t>
        <a:bodyPr/>
        <a:lstStyle/>
        <a:p>
          <a:endParaRPr lang="ru-RU" sz="1800" b="1"/>
        </a:p>
      </dgm:t>
    </dgm:pt>
    <dgm:pt modelId="{6406A510-5C44-4247-B1F8-352857AF62C6}" type="sibTrans" cxnId="{1E6E2A63-995E-434A-A603-FA1D371D7962}">
      <dgm:prSet/>
      <dgm:spPr/>
      <dgm:t>
        <a:bodyPr/>
        <a:lstStyle/>
        <a:p>
          <a:endParaRPr lang="ru-RU" sz="1800" b="1"/>
        </a:p>
      </dgm:t>
    </dgm:pt>
    <dgm:pt modelId="{ABE5BB28-EAD9-418B-8B49-BC090E874898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1800" b="1" dirty="0" smtClean="0"/>
            <a:t>Совершенствование системы межбюджетных отношений</a:t>
          </a:r>
          <a:endParaRPr lang="ru-RU" sz="1800" b="1" dirty="0"/>
        </a:p>
      </dgm:t>
    </dgm:pt>
    <dgm:pt modelId="{8BA19E0D-E165-4DDB-B602-AC013DB73C65}" type="parTrans" cxnId="{183C1D35-79D1-4FF9-A3AE-D68E3E0C7C8F}">
      <dgm:prSet/>
      <dgm:spPr/>
      <dgm:t>
        <a:bodyPr/>
        <a:lstStyle/>
        <a:p>
          <a:endParaRPr lang="ru-RU" sz="1800" b="1"/>
        </a:p>
      </dgm:t>
    </dgm:pt>
    <dgm:pt modelId="{6D19FE6F-9643-466E-BBF5-D17B62E8EA52}" type="sibTrans" cxnId="{183C1D35-79D1-4FF9-A3AE-D68E3E0C7C8F}">
      <dgm:prSet/>
      <dgm:spPr/>
      <dgm:t>
        <a:bodyPr/>
        <a:lstStyle/>
        <a:p>
          <a:endParaRPr lang="ru-RU" sz="1800" b="1"/>
        </a:p>
      </dgm:t>
    </dgm:pt>
    <dgm:pt modelId="{65C386F4-7175-4394-A45E-847EB420D595}" type="pres">
      <dgm:prSet presAssocID="{4C055895-C8DC-4230-A7FC-72C7DA437D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C693E-048A-4501-A0F3-D6BAF4999CCC}" type="pres">
      <dgm:prSet presAssocID="{A0FAAE01-F592-41F3-8C7D-852A6BB51D33}" presName="parentText" presStyleLbl="node1" presStyleIdx="0" presStyleCnt="8" custScaleY="79754" custLinFactY="652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7A6F3-8639-4740-9CFE-AFD8F17889D5}" type="pres">
      <dgm:prSet presAssocID="{310A3AA8-B0BF-4E01-B9A7-BB24BD00E86B}" presName="spacer" presStyleCnt="0"/>
      <dgm:spPr/>
    </dgm:pt>
    <dgm:pt modelId="{F9469755-78D5-485E-8192-C201D4F3CD9C}" type="pres">
      <dgm:prSet presAssocID="{370E1D12-CBE9-4384-8D24-EA8638F57B4B}" presName="parentText" presStyleLbl="node1" presStyleIdx="1" presStyleCnt="8" custScaleY="75517" custLinFactY="494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51849-47DF-455C-888E-A59E13601282}" type="pres">
      <dgm:prSet presAssocID="{D0124A9E-7959-4620-88D7-55564B1E5CC0}" presName="spacer" presStyleCnt="0"/>
      <dgm:spPr/>
    </dgm:pt>
    <dgm:pt modelId="{E7C2EFCE-2CA5-4897-AF43-81B952687058}" type="pres">
      <dgm:prSet presAssocID="{389F67D8-1588-40E6-A998-70F5AEF418BF}" presName="parentText" presStyleLbl="node1" presStyleIdx="2" presStyleCnt="8" custLinFactY="35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74C0-58AF-42E7-9D39-759DF882DB89}" type="pres">
      <dgm:prSet presAssocID="{C170BC9D-8C66-4268-9F8D-0841A3DB1C60}" presName="spacer" presStyleCnt="0"/>
      <dgm:spPr/>
    </dgm:pt>
    <dgm:pt modelId="{94F60727-FE5F-46CD-91B7-3F5DF5F113A1}" type="pres">
      <dgm:prSet presAssocID="{0958B241-D8A8-45C4-A23D-53414A31F652}" presName="parentText" presStyleLbl="node1" presStyleIdx="3" presStyleCnt="8" custScaleY="76380" custLinFactY="245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3ADD6-77A2-482E-ADD3-5932E463754E}" type="pres">
      <dgm:prSet presAssocID="{8FCEB0D1-5D0D-4996-8AD2-6DFE800FEBAE}" presName="spacer" presStyleCnt="0"/>
      <dgm:spPr/>
    </dgm:pt>
    <dgm:pt modelId="{509AAD07-4AF7-46DE-8D3E-4FFB775766D5}" type="pres">
      <dgm:prSet presAssocID="{C8CBB1CA-4B8C-4EC8-8351-8AE0ADCB4A13}" presName="parentText" presStyleLbl="node1" presStyleIdx="4" presStyleCnt="8" custLinFactY="103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A5470-7A82-4B01-BFE4-64BBB3F9F2F0}" type="pres">
      <dgm:prSet presAssocID="{64306BA8-3381-43AD-A32D-AC8ECC0D9DCE}" presName="spacer" presStyleCnt="0"/>
      <dgm:spPr/>
    </dgm:pt>
    <dgm:pt modelId="{A8931B0E-DA38-4D61-8D13-BC9B4645B27C}" type="pres">
      <dgm:prSet presAssocID="{A925386C-C13B-4D4C-B479-EA3E3B1FB423}" presName="parentText" presStyleLbl="node1" presStyleIdx="5" presStyleCnt="8" custLinFactNeighborY="75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1FF24-A0C2-4285-8B0D-D25ACF575D9F}" type="pres">
      <dgm:prSet presAssocID="{77C6567A-C51E-44B1-BCB8-27A8B936F16F}" presName="spacer" presStyleCnt="0"/>
      <dgm:spPr/>
    </dgm:pt>
    <dgm:pt modelId="{8E08C0E2-D32A-4D53-951C-602781FCF549}" type="pres">
      <dgm:prSet presAssocID="{CAB9C947-1B5D-477A-BEB7-0A20633AD435}" presName="parentText" presStyleLbl="node1" presStyleIdx="6" presStyleCnt="8" custScaleY="64284" custLinFactNeighborY="-47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57E23-A97F-455D-8F8C-7176070A071B}" type="pres">
      <dgm:prSet presAssocID="{6406A510-5C44-4247-B1F8-352857AF62C6}" presName="spacer" presStyleCnt="0"/>
      <dgm:spPr/>
    </dgm:pt>
    <dgm:pt modelId="{C3EE13D6-8463-47A5-B85D-951D7FC4F1A8}" type="pres">
      <dgm:prSet presAssocID="{ABE5BB28-EAD9-418B-8B49-BC090E874898}" presName="parentText" presStyleLbl="node1" presStyleIdx="7" presStyleCnt="8" custScaleY="60903" custLinFactY="-736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3C1D35-79D1-4FF9-A3AE-D68E3E0C7C8F}" srcId="{4C055895-C8DC-4230-A7FC-72C7DA437D37}" destId="{ABE5BB28-EAD9-418B-8B49-BC090E874898}" srcOrd="7" destOrd="0" parTransId="{8BA19E0D-E165-4DDB-B602-AC013DB73C65}" sibTransId="{6D19FE6F-9643-466E-BBF5-D17B62E8EA52}"/>
    <dgm:cxn modelId="{1E6E2A63-995E-434A-A603-FA1D371D7962}" srcId="{4C055895-C8DC-4230-A7FC-72C7DA437D37}" destId="{CAB9C947-1B5D-477A-BEB7-0A20633AD435}" srcOrd="6" destOrd="0" parTransId="{35306A92-3FD1-4DA6-A7C3-FB2A3C85B490}" sibTransId="{6406A510-5C44-4247-B1F8-352857AF62C6}"/>
    <dgm:cxn modelId="{3AC90F7A-22D9-48D1-9307-F2DE300CCC77}" type="presOf" srcId="{389F67D8-1588-40E6-A998-70F5AEF418BF}" destId="{E7C2EFCE-2CA5-4897-AF43-81B952687058}" srcOrd="0" destOrd="0" presId="urn:microsoft.com/office/officeart/2005/8/layout/vList2"/>
    <dgm:cxn modelId="{BBFA829F-EFD3-49CD-81F8-7711BF1CB250}" srcId="{4C055895-C8DC-4230-A7FC-72C7DA437D37}" destId="{A0FAAE01-F592-41F3-8C7D-852A6BB51D33}" srcOrd="0" destOrd="0" parTransId="{9EE8794F-BE3B-4F7A-9DC8-33829804DF3E}" sibTransId="{310A3AA8-B0BF-4E01-B9A7-BB24BD00E86B}"/>
    <dgm:cxn modelId="{1A069666-8085-497A-B004-40F10FE8AD06}" type="presOf" srcId="{0958B241-D8A8-45C4-A23D-53414A31F652}" destId="{94F60727-FE5F-46CD-91B7-3F5DF5F113A1}" srcOrd="0" destOrd="0" presId="urn:microsoft.com/office/officeart/2005/8/layout/vList2"/>
    <dgm:cxn modelId="{952FB2F9-DA34-4D14-AEFA-E12E0752590D}" type="presOf" srcId="{4C055895-C8DC-4230-A7FC-72C7DA437D37}" destId="{65C386F4-7175-4394-A45E-847EB420D595}" srcOrd="0" destOrd="0" presId="urn:microsoft.com/office/officeart/2005/8/layout/vList2"/>
    <dgm:cxn modelId="{37A93358-E6A4-4B01-A982-C0714B92D891}" type="presOf" srcId="{C8CBB1CA-4B8C-4EC8-8351-8AE0ADCB4A13}" destId="{509AAD07-4AF7-46DE-8D3E-4FFB775766D5}" srcOrd="0" destOrd="0" presId="urn:microsoft.com/office/officeart/2005/8/layout/vList2"/>
    <dgm:cxn modelId="{72388133-61CE-4EF1-83B2-43794D11B620}" type="presOf" srcId="{ABE5BB28-EAD9-418B-8B49-BC090E874898}" destId="{C3EE13D6-8463-47A5-B85D-951D7FC4F1A8}" srcOrd="0" destOrd="0" presId="urn:microsoft.com/office/officeart/2005/8/layout/vList2"/>
    <dgm:cxn modelId="{3C969D75-DB70-46E3-857E-D5FAD85989F2}" type="presOf" srcId="{A0FAAE01-F592-41F3-8C7D-852A6BB51D33}" destId="{DEBC693E-048A-4501-A0F3-D6BAF4999CCC}" srcOrd="0" destOrd="0" presId="urn:microsoft.com/office/officeart/2005/8/layout/vList2"/>
    <dgm:cxn modelId="{B8FAD65E-EB45-41E9-80A8-DA87D028F1FE}" type="presOf" srcId="{A925386C-C13B-4D4C-B479-EA3E3B1FB423}" destId="{A8931B0E-DA38-4D61-8D13-BC9B4645B27C}" srcOrd="0" destOrd="0" presId="urn:microsoft.com/office/officeart/2005/8/layout/vList2"/>
    <dgm:cxn modelId="{917E3FF1-2B1B-4205-AAF3-9F7BDE1DB9A5}" srcId="{4C055895-C8DC-4230-A7FC-72C7DA437D37}" destId="{0958B241-D8A8-45C4-A23D-53414A31F652}" srcOrd="3" destOrd="0" parTransId="{1477DFE7-CF4B-4956-A0E1-F111DE9D9C28}" sibTransId="{8FCEB0D1-5D0D-4996-8AD2-6DFE800FEBAE}"/>
    <dgm:cxn modelId="{8D3E74BE-178B-41C1-A102-AA8E04551E12}" srcId="{4C055895-C8DC-4230-A7FC-72C7DA437D37}" destId="{A925386C-C13B-4D4C-B479-EA3E3B1FB423}" srcOrd="5" destOrd="0" parTransId="{223AE96E-6C81-4FD7-9C2B-1383AB7EF886}" sibTransId="{77C6567A-C51E-44B1-BCB8-27A8B936F16F}"/>
    <dgm:cxn modelId="{E0CC7E65-3378-40A2-9BC5-D843D6B5CC1D}" srcId="{4C055895-C8DC-4230-A7FC-72C7DA437D37}" destId="{389F67D8-1588-40E6-A998-70F5AEF418BF}" srcOrd="2" destOrd="0" parTransId="{C1A49822-05B6-4BA6-8130-216583E1E872}" sibTransId="{C170BC9D-8C66-4268-9F8D-0841A3DB1C60}"/>
    <dgm:cxn modelId="{E7B85820-314D-417C-8B05-65AF4502E6C7}" srcId="{4C055895-C8DC-4230-A7FC-72C7DA437D37}" destId="{C8CBB1CA-4B8C-4EC8-8351-8AE0ADCB4A13}" srcOrd="4" destOrd="0" parTransId="{FECA0724-AAC8-4709-8CB1-4FFE7E1BA3E0}" sibTransId="{64306BA8-3381-43AD-A32D-AC8ECC0D9DCE}"/>
    <dgm:cxn modelId="{084A9ED0-EE03-4CFF-9B9D-E6631D912B6D}" srcId="{4C055895-C8DC-4230-A7FC-72C7DA437D37}" destId="{370E1D12-CBE9-4384-8D24-EA8638F57B4B}" srcOrd="1" destOrd="0" parTransId="{AD44972B-CC95-4DA8-9534-4F227F34EFE2}" sibTransId="{D0124A9E-7959-4620-88D7-55564B1E5CC0}"/>
    <dgm:cxn modelId="{86C37257-B66B-4322-B7D8-1D62454C0AA1}" type="presOf" srcId="{370E1D12-CBE9-4384-8D24-EA8638F57B4B}" destId="{F9469755-78D5-485E-8192-C201D4F3CD9C}" srcOrd="0" destOrd="0" presId="urn:microsoft.com/office/officeart/2005/8/layout/vList2"/>
    <dgm:cxn modelId="{19E04FEB-2D6E-4135-867D-19C4E658A0A0}" type="presOf" srcId="{CAB9C947-1B5D-477A-BEB7-0A20633AD435}" destId="{8E08C0E2-D32A-4D53-951C-602781FCF549}" srcOrd="0" destOrd="0" presId="urn:microsoft.com/office/officeart/2005/8/layout/vList2"/>
    <dgm:cxn modelId="{9879B724-B039-4B40-93BD-8D816B7A8A5C}" type="presParOf" srcId="{65C386F4-7175-4394-A45E-847EB420D595}" destId="{DEBC693E-048A-4501-A0F3-D6BAF4999CCC}" srcOrd="0" destOrd="0" presId="urn:microsoft.com/office/officeart/2005/8/layout/vList2"/>
    <dgm:cxn modelId="{CC1E0BD6-1415-4E31-B985-2E8CAD35F621}" type="presParOf" srcId="{65C386F4-7175-4394-A45E-847EB420D595}" destId="{82A7A6F3-8639-4740-9CFE-AFD8F17889D5}" srcOrd="1" destOrd="0" presId="urn:microsoft.com/office/officeart/2005/8/layout/vList2"/>
    <dgm:cxn modelId="{C3E4E74F-727C-42E2-ABF7-BEC2DDD79835}" type="presParOf" srcId="{65C386F4-7175-4394-A45E-847EB420D595}" destId="{F9469755-78D5-485E-8192-C201D4F3CD9C}" srcOrd="2" destOrd="0" presId="urn:microsoft.com/office/officeart/2005/8/layout/vList2"/>
    <dgm:cxn modelId="{7F0FD901-364C-4377-97B2-F966B149657A}" type="presParOf" srcId="{65C386F4-7175-4394-A45E-847EB420D595}" destId="{6BB51849-47DF-455C-888E-A59E13601282}" srcOrd="3" destOrd="0" presId="urn:microsoft.com/office/officeart/2005/8/layout/vList2"/>
    <dgm:cxn modelId="{77B003B4-2A59-4A24-9521-E57C5C3AEAC7}" type="presParOf" srcId="{65C386F4-7175-4394-A45E-847EB420D595}" destId="{E7C2EFCE-2CA5-4897-AF43-81B952687058}" srcOrd="4" destOrd="0" presId="urn:microsoft.com/office/officeart/2005/8/layout/vList2"/>
    <dgm:cxn modelId="{49E2158D-9D3C-4D51-8F54-B1EAC5BA4B0A}" type="presParOf" srcId="{65C386F4-7175-4394-A45E-847EB420D595}" destId="{F5A774C0-58AF-42E7-9D39-759DF882DB89}" srcOrd="5" destOrd="0" presId="urn:microsoft.com/office/officeart/2005/8/layout/vList2"/>
    <dgm:cxn modelId="{872BF63E-55D2-432C-817B-AD854E8CD826}" type="presParOf" srcId="{65C386F4-7175-4394-A45E-847EB420D595}" destId="{94F60727-FE5F-46CD-91B7-3F5DF5F113A1}" srcOrd="6" destOrd="0" presId="urn:microsoft.com/office/officeart/2005/8/layout/vList2"/>
    <dgm:cxn modelId="{94001E25-B7DC-49BF-929B-83587974B66E}" type="presParOf" srcId="{65C386F4-7175-4394-A45E-847EB420D595}" destId="{7213ADD6-77A2-482E-ADD3-5932E463754E}" srcOrd="7" destOrd="0" presId="urn:microsoft.com/office/officeart/2005/8/layout/vList2"/>
    <dgm:cxn modelId="{D57DA333-4C14-4FFA-8C89-432DDB2A30CF}" type="presParOf" srcId="{65C386F4-7175-4394-A45E-847EB420D595}" destId="{509AAD07-4AF7-46DE-8D3E-4FFB775766D5}" srcOrd="8" destOrd="0" presId="urn:microsoft.com/office/officeart/2005/8/layout/vList2"/>
    <dgm:cxn modelId="{7EDB0B50-F978-48D7-9F91-6D082F25EC07}" type="presParOf" srcId="{65C386F4-7175-4394-A45E-847EB420D595}" destId="{0E8A5470-7A82-4B01-BFE4-64BBB3F9F2F0}" srcOrd="9" destOrd="0" presId="urn:microsoft.com/office/officeart/2005/8/layout/vList2"/>
    <dgm:cxn modelId="{2AA6CCF2-F3B1-4BCE-835D-1E41CAED2B26}" type="presParOf" srcId="{65C386F4-7175-4394-A45E-847EB420D595}" destId="{A8931B0E-DA38-4D61-8D13-BC9B4645B27C}" srcOrd="10" destOrd="0" presId="urn:microsoft.com/office/officeart/2005/8/layout/vList2"/>
    <dgm:cxn modelId="{D6DC8876-AEDA-4782-BA5D-BD223BE35E7E}" type="presParOf" srcId="{65C386F4-7175-4394-A45E-847EB420D595}" destId="{2831FF24-A0C2-4285-8B0D-D25ACF575D9F}" srcOrd="11" destOrd="0" presId="urn:microsoft.com/office/officeart/2005/8/layout/vList2"/>
    <dgm:cxn modelId="{A70C4B0F-511F-42D9-8A3A-0476558988A5}" type="presParOf" srcId="{65C386F4-7175-4394-A45E-847EB420D595}" destId="{8E08C0E2-D32A-4D53-951C-602781FCF549}" srcOrd="12" destOrd="0" presId="urn:microsoft.com/office/officeart/2005/8/layout/vList2"/>
    <dgm:cxn modelId="{5C68EE4E-AF02-491D-AB03-A52A32E476FC}" type="presParOf" srcId="{65C386F4-7175-4394-A45E-847EB420D595}" destId="{88B57E23-A97F-455D-8F8C-7176070A071B}" srcOrd="13" destOrd="0" presId="urn:microsoft.com/office/officeart/2005/8/layout/vList2"/>
    <dgm:cxn modelId="{BA246C40-9659-440A-9BCF-AFFFDDF9DDBE}" type="presParOf" srcId="{65C386F4-7175-4394-A45E-847EB420D595}" destId="{C3EE13D6-8463-47A5-B85D-951D7FC4F1A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7FDF50-389C-4AE3-A571-1EC04A536DE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76691-CF1A-4699-BE02-3C638A7E623E}">
      <dgm:prSet/>
      <dgm:spPr>
        <a:solidFill>
          <a:srgbClr val="00660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ОАО «</a:t>
          </a:r>
          <a:r>
            <a:rPr lang="ru-RU" dirty="0" err="1" smtClean="0">
              <a:solidFill>
                <a:schemeClr val="bg1"/>
              </a:solidFill>
            </a:rPr>
            <a:t>Племпредприятие</a:t>
          </a:r>
          <a:r>
            <a:rPr lang="ru-RU" dirty="0" smtClean="0">
              <a:solidFill>
                <a:schemeClr val="bg1"/>
              </a:solidFill>
            </a:rPr>
            <a:t> «Череповецкое»</a:t>
          </a:r>
          <a:endParaRPr lang="ru-RU" dirty="0">
            <a:solidFill>
              <a:schemeClr val="bg1"/>
            </a:solidFill>
          </a:endParaRPr>
        </a:p>
      </dgm:t>
    </dgm:pt>
    <dgm:pt modelId="{4A9BA186-8F09-44CE-8E5A-2713EC4D1FFA}" type="parTrans" cxnId="{438A6616-5FD5-47D2-9D78-B102CA2A31FC}">
      <dgm:prSet/>
      <dgm:spPr/>
      <dgm:t>
        <a:bodyPr/>
        <a:lstStyle/>
        <a:p>
          <a:endParaRPr lang="ru-RU"/>
        </a:p>
      </dgm:t>
    </dgm:pt>
    <dgm:pt modelId="{5F5D1747-8929-46CC-81D5-2B4CC82367E5}" type="sibTrans" cxnId="{438A6616-5FD5-47D2-9D78-B102CA2A31FC}">
      <dgm:prSet/>
      <dgm:spPr/>
      <dgm:t>
        <a:bodyPr/>
        <a:lstStyle/>
        <a:p>
          <a:endParaRPr lang="ru-RU"/>
        </a:p>
      </dgm:t>
    </dgm:pt>
    <dgm:pt modelId="{4C064ACD-CABC-41BD-9A4D-4FA8C0E39850}">
      <dgm:prSet/>
      <dgm:spPr>
        <a:solidFill>
          <a:srgbClr val="339966">
            <a:alpha val="89804"/>
          </a:srgb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ООО ТК </a:t>
          </a:r>
          <a:r>
            <a:rPr lang="ru-RU" dirty="0" err="1" smtClean="0">
              <a:solidFill>
                <a:schemeClr val="bg1"/>
              </a:solidFill>
            </a:rPr>
            <a:t>Тоншаловский</a:t>
          </a:r>
          <a:endParaRPr lang="ru-RU" dirty="0">
            <a:solidFill>
              <a:schemeClr val="bg1"/>
            </a:solidFill>
          </a:endParaRPr>
        </a:p>
      </dgm:t>
    </dgm:pt>
    <dgm:pt modelId="{F59528EA-E8AB-47D2-9098-E1F57AC9C336}" type="parTrans" cxnId="{9A22C2EF-C2DD-4006-8B67-EF73F828DE90}">
      <dgm:prSet/>
      <dgm:spPr/>
      <dgm:t>
        <a:bodyPr/>
        <a:lstStyle/>
        <a:p>
          <a:endParaRPr lang="ru-RU"/>
        </a:p>
      </dgm:t>
    </dgm:pt>
    <dgm:pt modelId="{29232FA7-8FFB-488A-98B9-C5139AAE324F}" type="sibTrans" cxnId="{9A22C2EF-C2DD-4006-8B67-EF73F828DE90}">
      <dgm:prSet/>
      <dgm:spPr/>
      <dgm:t>
        <a:bodyPr/>
        <a:lstStyle/>
        <a:p>
          <a:endParaRPr lang="ru-RU"/>
        </a:p>
      </dgm:t>
    </dgm:pt>
    <dgm:pt modelId="{E3339C55-7F6F-4D82-B9D7-20EC0099A565}">
      <dgm:prSet/>
      <dgm:spPr>
        <a:solidFill>
          <a:srgbClr val="00660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Колхоз «</a:t>
          </a:r>
          <a:r>
            <a:rPr lang="ru-RU" dirty="0" err="1" smtClean="0">
              <a:solidFill>
                <a:schemeClr val="bg1"/>
              </a:solidFill>
            </a:rPr>
            <a:t>Южок</a:t>
          </a:r>
          <a:r>
            <a:rPr lang="ru-RU" dirty="0" smtClean="0">
              <a:solidFill>
                <a:schemeClr val="bg1"/>
              </a:solidFill>
            </a:rPr>
            <a:t>»</a:t>
          </a:r>
          <a:endParaRPr lang="ru-RU" dirty="0">
            <a:solidFill>
              <a:schemeClr val="bg1"/>
            </a:solidFill>
          </a:endParaRPr>
        </a:p>
      </dgm:t>
    </dgm:pt>
    <dgm:pt modelId="{65B5B715-25C1-48FE-AF1A-BD0701D6B03E}" type="parTrans" cxnId="{EC6930A2-72EB-422A-BEFF-DEBDB6819276}">
      <dgm:prSet/>
      <dgm:spPr/>
      <dgm:t>
        <a:bodyPr/>
        <a:lstStyle/>
        <a:p>
          <a:endParaRPr lang="ru-RU"/>
        </a:p>
      </dgm:t>
    </dgm:pt>
    <dgm:pt modelId="{CD670331-806E-4CD8-85EF-4F5CE5EB8D40}" type="sibTrans" cxnId="{EC6930A2-72EB-422A-BEFF-DEBDB6819276}">
      <dgm:prSet/>
      <dgm:spPr/>
      <dgm:t>
        <a:bodyPr/>
        <a:lstStyle/>
        <a:p>
          <a:endParaRPr lang="ru-RU"/>
        </a:p>
      </dgm:t>
    </dgm:pt>
    <dgm:pt modelId="{85233B3F-EC20-4513-9CA1-B9A4E09C6235}">
      <dgm:prSet/>
      <dgm:spPr>
        <a:solidFill>
          <a:srgbClr val="339966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Колхоз «</a:t>
          </a:r>
          <a:r>
            <a:rPr lang="ru-RU" dirty="0" err="1" smtClean="0">
              <a:solidFill>
                <a:schemeClr val="bg1"/>
              </a:solidFill>
            </a:rPr>
            <a:t>Батран</a:t>
          </a:r>
          <a:r>
            <a:rPr lang="ru-RU" dirty="0" smtClean="0">
              <a:solidFill>
                <a:schemeClr val="bg1"/>
              </a:solidFill>
            </a:rPr>
            <a:t>» </a:t>
          </a:r>
          <a:endParaRPr lang="ru-RU" dirty="0">
            <a:solidFill>
              <a:schemeClr val="bg1"/>
            </a:solidFill>
          </a:endParaRPr>
        </a:p>
      </dgm:t>
    </dgm:pt>
    <dgm:pt modelId="{DD111952-32EF-4EEB-B85C-071F327C23ED}" type="parTrans" cxnId="{CBC6B119-6F81-4E80-A81B-4C006CB01E40}">
      <dgm:prSet/>
      <dgm:spPr/>
      <dgm:t>
        <a:bodyPr/>
        <a:lstStyle/>
        <a:p>
          <a:endParaRPr lang="ru-RU"/>
        </a:p>
      </dgm:t>
    </dgm:pt>
    <dgm:pt modelId="{50578A60-A078-4AEA-9723-57808E625CDA}" type="sibTrans" cxnId="{CBC6B119-6F81-4E80-A81B-4C006CB01E40}">
      <dgm:prSet/>
      <dgm:spPr/>
      <dgm:t>
        <a:bodyPr/>
        <a:lstStyle/>
        <a:p>
          <a:endParaRPr lang="ru-RU"/>
        </a:p>
      </dgm:t>
    </dgm:pt>
    <dgm:pt modelId="{44A14AAB-FADE-452A-96F2-EEF801DF08F0}" type="pres">
      <dgm:prSet presAssocID="{D17FDF50-389C-4AE3-A571-1EC04A536DE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D2135-A151-40D9-8A13-5B041B0F2A2D}" type="pres">
      <dgm:prSet presAssocID="{3E676691-CF1A-4699-BE02-3C638A7E623E}" presName="circle1" presStyleLbl="node1" presStyleIdx="0" presStyleCnt="4"/>
      <dgm:spPr>
        <a:solidFill>
          <a:srgbClr val="006600"/>
        </a:solidFill>
      </dgm:spPr>
    </dgm:pt>
    <dgm:pt modelId="{A4773E1B-A97A-43C5-A3BD-4E9E21187F01}" type="pres">
      <dgm:prSet presAssocID="{3E676691-CF1A-4699-BE02-3C638A7E623E}" presName="space" presStyleCnt="0"/>
      <dgm:spPr/>
    </dgm:pt>
    <dgm:pt modelId="{8A7C8E5E-99EE-4211-A79D-8A8D322C2A39}" type="pres">
      <dgm:prSet presAssocID="{3E676691-CF1A-4699-BE02-3C638A7E623E}" presName="rect1" presStyleLbl="alignAcc1" presStyleIdx="0" presStyleCnt="4" custLinFactNeighborX="0"/>
      <dgm:spPr/>
      <dgm:t>
        <a:bodyPr/>
        <a:lstStyle/>
        <a:p>
          <a:endParaRPr lang="ru-RU"/>
        </a:p>
      </dgm:t>
    </dgm:pt>
    <dgm:pt modelId="{798A0C5E-2DB8-4B4E-9168-52ED02106985}" type="pres">
      <dgm:prSet presAssocID="{4C064ACD-CABC-41BD-9A4D-4FA8C0E39850}" presName="vertSpace2" presStyleLbl="node1" presStyleIdx="0" presStyleCnt="4"/>
      <dgm:spPr/>
    </dgm:pt>
    <dgm:pt modelId="{971AE590-D1A9-445E-B83F-1FD9AB134945}" type="pres">
      <dgm:prSet presAssocID="{4C064ACD-CABC-41BD-9A4D-4FA8C0E39850}" presName="circle2" presStyleLbl="node1" presStyleIdx="1" presStyleCnt="4"/>
      <dgm:spPr>
        <a:solidFill>
          <a:srgbClr val="339966"/>
        </a:solidFill>
      </dgm:spPr>
      <dgm:t>
        <a:bodyPr/>
        <a:lstStyle/>
        <a:p>
          <a:endParaRPr lang="ru-RU"/>
        </a:p>
      </dgm:t>
    </dgm:pt>
    <dgm:pt modelId="{07AFEBAE-B0A2-4741-946D-01C3F4487568}" type="pres">
      <dgm:prSet presAssocID="{4C064ACD-CABC-41BD-9A4D-4FA8C0E39850}" presName="rect2" presStyleLbl="alignAcc1" presStyleIdx="1" presStyleCnt="4"/>
      <dgm:spPr/>
      <dgm:t>
        <a:bodyPr/>
        <a:lstStyle/>
        <a:p>
          <a:endParaRPr lang="ru-RU"/>
        </a:p>
      </dgm:t>
    </dgm:pt>
    <dgm:pt modelId="{C77D6400-EAD7-4CC7-B307-7EBC5F8B791B}" type="pres">
      <dgm:prSet presAssocID="{E3339C55-7F6F-4D82-B9D7-20EC0099A565}" presName="vertSpace3" presStyleLbl="node1" presStyleIdx="1" presStyleCnt="4"/>
      <dgm:spPr/>
    </dgm:pt>
    <dgm:pt modelId="{63333B08-6054-46E9-B64F-5D5286045425}" type="pres">
      <dgm:prSet presAssocID="{E3339C55-7F6F-4D82-B9D7-20EC0099A565}" presName="circle3" presStyleLbl="node1" presStyleIdx="2" presStyleCnt="4"/>
      <dgm:spPr>
        <a:solidFill>
          <a:srgbClr val="006600"/>
        </a:solidFill>
      </dgm:spPr>
    </dgm:pt>
    <dgm:pt modelId="{15C2299F-1C63-416B-92F2-98D89AD438F9}" type="pres">
      <dgm:prSet presAssocID="{E3339C55-7F6F-4D82-B9D7-20EC0099A565}" presName="rect3" presStyleLbl="alignAcc1" presStyleIdx="2" presStyleCnt="4" custLinFactNeighborX="1023"/>
      <dgm:spPr/>
      <dgm:t>
        <a:bodyPr/>
        <a:lstStyle/>
        <a:p>
          <a:endParaRPr lang="ru-RU"/>
        </a:p>
      </dgm:t>
    </dgm:pt>
    <dgm:pt modelId="{509C3C79-69CE-4634-8D24-A0380BAB7D36}" type="pres">
      <dgm:prSet presAssocID="{85233B3F-EC20-4513-9CA1-B9A4E09C6235}" presName="vertSpace4" presStyleLbl="node1" presStyleIdx="2" presStyleCnt="4"/>
      <dgm:spPr/>
    </dgm:pt>
    <dgm:pt modelId="{00718FFB-A729-4628-BE3B-8D56E171DE4D}" type="pres">
      <dgm:prSet presAssocID="{85233B3F-EC20-4513-9CA1-B9A4E09C6235}" presName="circle4" presStyleLbl="node1" presStyleIdx="3" presStyleCnt="4"/>
      <dgm:spPr>
        <a:solidFill>
          <a:srgbClr val="339966"/>
        </a:solidFill>
      </dgm:spPr>
      <dgm:t>
        <a:bodyPr/>
        <a:lstStyle/>
        <a:p>
          <a:endParaRPr lang="ru-RU"/>
        </a:p>
      </dgm:t>
    </dgm:pt>
    <dgm:pt modelId="{2D79BAD9-5A65-4862-B55E-A651703A3314}" type="pres">
      <dgm:prSet presAssocID="{85233B3F-EC20-4513-9CA1-B9A4E09C6235}" presName="rect4" presStyleLbl="alignAcc1" presStyleIdx="3" presStyleCnt="4" custLinFactNeighborX="13" custLinFactNeighborY="-6280"/>
      <dgm:spPr/>
      <dgm:t>
        <a:bodyPr/>
        <a:lstStyle/>
        <a:p>
          <a:endParaRPr lang="ru-RU"/>
        </a:p>
      </dgm:t>
    </dgm:pt>
    <dgm:pt modelId="{71AE67F6-5398-425E-97BB-035A7B90C364}" type="pres">
      <dgm:prSet presAssocID="{3E676691-CF1A-4699-BE02-3C638A7E623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E5661-6C7E-43E4-8E68-4CE50A1C2F0A}" type="pres">
      <dgm:prSet presAssocID="{4C064ACD-CABC-41BD-9A4D-4FA8C0E39850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4160B-F6E0-482B-ABB0-9A05FEAA07A8}" type="pres">
      <dgm:prSet presAssocID="{E3339C55-7F6F-4D82-B9D7-20EC0099A56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B510-FCCC-438B-9DBA-72BD94ABE003}" type="pres">
      <dgm:prSet presAssocID="{85233B3F-EC20-4513-9CA1-B9A4E09C623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6B119-6F81-4E80-A81B-4C006CB01E40}" srcId="{D17FDF50-389C-4AE3-A571-1EC04A536DED}" destId="{85233B3F-EC20-4513-9CA1-B9A4E09C6235}" srcOrd="3" destOrd="0" parTransId="{DD111952-32EF-4EEB-B85C-071F327C23ED}" sibTransId="{50578A60-A078-4AEA-9723-57808E625CDA}"/>
    <dgm:cxn modelId="{9A22C2EF-C2DD-4006-8B67-EF73F828DE90}" srcId="{D17FDF50-389C-4AE3-A571-1EC04A536DED}" destId="{4C064ACD-CABC-41BD-9A4D-4FA8C0E39850}" srcOrd="1" destOrd="0" parTransId="{F59528EA-E8AB-47D2-9098-E1F57AC9C336}" sibTransId="{29232FA7-8FFB-488A-98B9-C5139AAE324F}"/>
    <dgm:cxn modelId="{EA990921-4A97-4C90-83CE-DD2B60BE4B0A}" type="presOf" srcId="{D17FDF50-389C-4AE3-A571-1EC04A536DED}" destId="{44A14AAB-FADE-452A-96F2-EEF801DF08F0}" srcOrd="0" destOrd="0" presId="urn:microsoft.com/office/officeart/2005/8/layout/target3"/>
    <dgm:cxn modelId="{438A6616-5FD5-47D2-9D78-B102CA2A31FC}" srcId="{D17FDF50-389C-4AE3-A571-1EC04A536DED}" destId="{3E676691-CF1A-4699-BE02-3C638A7E623E}" srcOrd="0" destOrd="0" parTransId="{4A9BA186-8F09-44CE-8E5A-2713EC4D1FFA}" sibTransId="{5F5D1747-8929-46CC-81D5-2B4CC82367E5}"/>
    <dgm:cxn modelId="{B7CE2955-3A30-4925-9B03-5AE92E1DEE11}" type="presOf" srcId="{85233B3F-EC20-4513-9CA1-B9A4E09C6235}" destId="{2DF0B510-FCCC-438B-9DBA-72BD94ABE003}" srcOrd="1" destOrd="0" presId="urn:microsoft.com/office/officeart/2005/8/layout/target3"/>
    <dgm:cxn modelId="{54DEF954-4D9C-4DCF-A401-F254520B569E}" type="presOf" srcId="{4C064ACD-CABC-41BD-9A4D-4FA8C0E39850}" destId="{96CE5661-6C7E-43E4-8E68-4CE50A1C2F0A}" srcOrd="1" destOrd="0" presId="urn:microsoft.com/office/officeart/2005/8/layout/target3"/>
    <dgm:cxn modelId="{EC6930A2-72EB-422A-BEFF-DEBDB6819276}" srcId="{D17FDF50-389C-4AE3-A571-1EC04A536DED}" destId="{E3339C55-7F6F-4D82-B9D7-20EC0099A565}" srcOrd="2" destOrd="0" parTransId="{65B5B715-25C1-48FE-AF1A-BD0701D6B03E}" sibTransId="{CD670331-806E-4CD8-85EF-4F5CE5EB8D40}"/>
    <dgm:cxn modelId="{056D84BB-D700-4B6F-928D-5A0F93FE4447}" type="presOf" srcId="{3E676691-CF1A-4699-BE02-3C638A7E623E}" destId="{8A7C8E5E-99EE-4211-A79D-8A8D322C2A39}" srcOrd="0" destOrd="0" presId="urn:microsoft.com/office/officeart/2005/8/layout/target3"/>
    <dgm:cxn modelId="{B6DC5E34-3310-4AD9-96E2-8D159BED248C}" type="presOf" srcId="{3E676691-CF1A-4699-BE02-3C638A7E623E}" destId="{71AE67F6-5398-425E-97BB-035A7B90C364}" srcOrd="1" destOrd="0" presId="urn:microsoft.com/office/officeart/2005/8/layout/target3"/>
    <dgm:cxn modelId="{C43A8EE1-60A2-4FE5-9086-90F7F7B92DB8}" type="presOf" srcId="{4C064ACD-CABC-41BD-9A4D-4FA8C0E39850}" destId="{07AFEBAE-B0A2-4741-946D-01C3F4487568}" srcOrd="0" destOrd="0" presId="urn:microsoft.com/office/officeart/2005/8/layout/target3"/>
    <dgm:cxn modelId="{08B5548D-4D17-49B3-9B82-F3BFE6E57451}" type="presOf" srcId="{E3339C55-7F6F-4D82-B9D7-20EC0099A565}" destId="{CD34160B-F6E0-482B-ABB0-9A05FEAA07A8}" srcOrd="1" destOrd="0" presId="urn:microsoft.com/office/officeart/2005/8/layout/target3"/>
    <dgm:cxn modelId="{DD556622-F051-403C-A84E-F76DC8837B20}" type="presOf" srcId="{E3339C55-7F6F-4D82-B9D7-20EC0099A565}" destId="{15C2299F-1C63-416B-92F2-98D89AD438F9}" srcOrd="0" destOrd="0" presId="urn:microsoft.com/office/officeart/2005/8/layout/target3"/>
    <dgm:cxn modelId="{F9FA6140-0619-4F54-B602-498408992D9B}" type="presOf" srcId="{85233B3F-EC20-4513-9CA1-B9A4E09C6235}" destId="{2D79BAD9-5A65-4862-B55E-A651703A3314}" srcOrd="0" destOrd="0" presId="urn:microsoft.com/office/officeart/2005/8/layout/target3"/>
    <dgm:cxn modelId="{B67D5066-7A96-4A4D-93E3-1BE550FF69F9}" type="presParOf" srcId="{44A14AAB-FADE-452A-96F2-EEF801DF08F0}" destId="{6A4D2135-A151-40D9-8A13-5B041B0F2A2D}" srcOrd="0" destOrd="0" presId="urn:microsoft.com/office/officeart/2005/8/layout/target3"/>
    <dgm:cxn modelId="{8D85B15B-7D0E-4533-828D-940751A97733}" type="presParOf" srcId="{44A14AAB-FADE-452A-96F2-EEF801DF08F0}" destId="{A4773E1B-A97A-43C5-A3BD-4E9E21187F01}" srcOrd="1" destOrd="0" presId="urn:microsoft.com/office/officeart/2005/8/layout/target3"/>
    <dgm:cxn modelId="{A1549F18-16B1-4CF1-8F19-1A64A1EB7F56}" type="presParOf" srcId="{44A14AAB-FADE-452A-96F2-EEF801DF08F0}" destId="{8A7C8E5E-99EE-4211-A79D-8A8D322C2A39}" srcOrd="2" destOrd="0" presId="urn:microsoft.com/office/officeart/2005/8/layout/target3"/>
    <dgm:cxn modelId="{A4984CB2-6A1A-4914-966B-FE876DCC02C7}" type="presParOf" srcId="{44A14AAB-FADE-452A-96F2-EEF801DF08F0}" destId="{798A0C5E-2DB8-4B4E-9168-52ED02106985}" srcOrd="3" destOrd="0" presId="urn:microsoft.com/office/officeart/2005/8/layout/target3"/>
    <dgm:cxn modelId="{0D79D7C0-B88E-4651-9762-DFA4482C155F}" type="presParOf" srcId="{44A14AAB-FADE-452A-96F2-EEF801DF08F0}" destId="{971AE590-D1A9-445E-B83F-1FD9AB134945}" srcOrd="4" destOrd="0" presId="urn:microsoft.com/office/officeart/2005/8/layout/target3"/>
    <dgm:cxn modelId="{CE4F3BF7-70C7-4A85-82D0-4CAF6F53E35B}" type="presParOf" srcId="{44A14AAB-FADE-452A-96F2-EEF801DF08F0}" destId="{07AFEBAE-B0A2-4741-946D-01C3F4487568}" srcOrd="5" destOrd="0" presId="urn:microsoft.com/office/officeart/2005/8/layout/target3"/>
    <dgm:cxn modelId="{82158371-525E-4B51-B61A-B478876C7E98}" type="presParOf" srcId="{44A14AAB-FADE-452A-96F2-EEF801DF08F0}" destId="{C77D6400-EAD7-4CC7-B307-7EBC5F8B791B}" srcOrd="6" destOrd="0" presId="urn:microsoft.com/office/officeart/2005/8/layout/target3"/>
    <dgm:cxn modelId="{C1F5B671-68CC-45F6-85F4-D94456B2331E}" type="presParOf" srcId="{44A14AAB-FADE-452A-96F2-EEF801DF08F0}" destId="{63333B08-6054-46E9-B64F-5D5286045425}" srcOrd="7" destOrd="0" presId="urn:microsoft.com/office/officeart/2005/8/layout/target3"/>
    <dgm:cxn modelId="{B8AFE068-3134-49C0-ABDC-030C2A0555F7}" type="presParOf" srcId="{44A14AAB-FADE-452A-96F2-EEF801DF08F0}" destId="{15C2299F-1C63-416B-92F2-98D89AD438F9}" srcOrd="8" destOrd="0" presId="urn:microsoft.com/office/officeart/2005/8/layout/target3"/>
    <dgm:cxn modelId="{1672836B-C4C1-4F6B-AB54-C9B674D930C8}" type="presParOf" srcId="{44A14AAB-FADE-452A-96F2-EEF801DF08F0}" destId="{509C3C79-69CE-4634-8D24-A0380BAB7D36}" srcOrd="9" destOrd="0" presId="urn:microsoft.com/office/officeart/2005/8/layout/target3"/>
    <dgm:cxn modelId="{B25E93D5-15A7-4B4B-9B05-61DAF4CF72E0}" type="presParOf" srcId="{44A14AAB-FADE-452A-96F2-EEF801DF08F0}" destId="{00718FFB-A729-4628-BE3B-8D56E171DE4D}" srcOrd="10" destOrd="0" presId="urn:microsoft.com/office/officeart/2005/8/layout/target3"/>
    <dgm:cxn modelId="{E03881FC-7A95-469E-9DAC-ED421488CDDF}" type="presParOf" srcId="{44A14AAB-FADE-452A-96F2-EEF801DF08F0}" destId="{2D79BAD9-5A65-4862-B55E-A651703A3314}" srcOrd="11" destOrd="0" presId="urn:microsoft.com/office/officeart/2005/8/layout/target3"/>
    <dgm:cxn modelId="{5CACD3FF-A476-455B-9235-FF5E25236BB5}" type="presParOf" srcId="{44A14AAB-FADE-452A-96F2-EEF801DF08F0}" destId="{71AE67F6-5398-425E-97BB-035A7B90C364}" srcOrd="12" destOrd="0" presId="urn:microsoft.com/office/officeart/2005/8/layout/target3"/>
    <dgm:cxn modelId="{876C5544-8603-4CE2-BE83-129E106F9DC6}" type="presParOf" srcId="{44A14AAB-FADE-452A-96F2-EEF801DF08F0}" destId="{96CE5661-6C7E-43E4-8E68-4CE50A1C2F0A}" srcOrd="13" destOrd="0" presId="urn:microsoft.com/office/officeart/2005/8/layout/target3"/>
    <dgm:cxn modelId="{46481872-43AD-45D0-AE38-6373C9403634}" type="presParOf" srcId="{44A14AAB-FADE-452A-96F2-EEF801DF08F0}" destId="{CD34160B-F6E0-482B-ABB0-9A05FEAA07A8}" srcOrd="14" destOrd="0" presId="urn:microsoft.com/office/officeart/2005/8/layout/target3"/>
    <dgm:cxn modelId="{1F2609F2-07D9-405C-A3B0-D289CA331C72}" type="presParOf" srcId="{44A14AAB-FADE-452A-96F2-EEF801DF08F0}" destId="{2DF0B510-FCCC-438B-9DBA-72BD94ABE00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F326B6-FBCD-42E7-BA7D-CBE07D19D3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1AF2A-E4A3-4A7D-A443-28E230CDB27D}">
      <dgm:prSet/>
      <dgm:spPr>
        <a:solidFill>
          <a:srgbClr val="006600"/>
        </a:solidFill>
      </dgm:spPr>
      <dgm:t>
        <a:bodyPr/>
        <a:lstStyle/>
        <a:p>
          <a:pPr rtl="0"/>
          <a:r>
            <a:rPr lang="ru-RU" dirty="0" smtClean="0"/>
            <a:t>- за выбросы загрязняющих веществ в атмосферный           воздух стационарными объектами</a:t>
          </a:r>
          <a:endParaRPr lang="ru-RU" dirty="0"/>
        </a:p>
      </dgm:t>
    </dgm:pt>
    <dgm:pt modelId="{88B79DE3-F921-40E9-8262-085DA6AED195}" type="parTrans" cxnId="{8DB3B3BD-C1F5-4597-8399-EED50610CFB2}">
      <dgm:prSet/>
      <dgm:spPr/>
      <dgm:t>
        <a:bodyPr/>
        <a:lstStyle/>
        <a:p>
          <a:endParaRPr lang="ru-RU"/>
        </a:p>
      </dgm:t>
    </dgm:pt>
    <dgm:pt modelId="{79A7D1E1-7052-4B1E-9325-5CE08DDFA7AB}" type="sibTrans" cxnId="{8DB3B3BD-C1F5-4597-8399-EED50610CFB2}">
      <dgm:prSet/>
      <dgm:spPr/>
      <dgm:t>
        <a:bodyPr/>
        <a:lstStyle/>
        <a:p>
          <a:endParaRPr lang="ru-RU"/>
        </a:p>
      </dgm:t>
    </dgm:pt>
    <dgm:pt modelId="{55E99885-B9D6-48EC-93B7-86C22E27771B}">
      <dgm:prSet/>
      <dgm:spPr>
        <a:solidFill>
          <a:srgbClr val="339966"/>
        </a:solidFill>
      </dgm:spPr>
      <dgm:t>
        <a:bodyPr/>
        <a:lstStyle/>
        <a:p>
          <a:pPr rtl="0"/>
          <a:r>
            <a:rPr lang="ru-RU" dirty="0" smtClean="0"/>
            <a:t>- за сбросы загрязняющих веществ в водные объекты</a:t>
          </a:r>
          <a:endParaRPr lang="ru-RU" dirty="0"/>
        </a:p>
      </dgm:t>
    </dgm:pt>
    <dgm:pt modelId="{026984AC-8723-49C1-AA2E-EDB577C63283}" type="parTrans" cxnId="{A3360DDE-5786-429B-AB81-167363A5FE08}">
      <dgm:prSet/>
      <dgm:spPr/>
      <dgm:t>
        <a:bodyPr/>
        <a:lstStyle/>
        <a:p>
          <a:endParaRPr lang="ru-RU"/>
        </a:p>
      </dgm:t>
    </dgm:pt>
    <dgm:pt modelId="{F6AD87F0-840E-49EF-A18D-0D589D8D0654}" type="sibTrans" cxnId="{A3360DDE-5786-429B-AB81-167363A5FE08}">
      <dgm:prSet/>
      <dgm:spPr/>
      <dgm:t>
        <a:bodyPr/>
        <a:lstStyle/>
        <a:p>
          <a:endParaRPr lang="ru-RU"/>
        </a:p>
      </dgm:t>
    </dgm:pt>
    <dgm:pt modelId="{35F6A55A-26C1-47D5-ADBF-3AA538235345}">
      <dgm:prSet/>
      <dgm:spPr>
        <a:solidFill>
          <a:srgbClr val="006600"/>
        </a:solidFill>
      </dgm:spPr>
      <dgm:t>
        <a:bodyPr/>
        <a:lstStyle/>
        <a:p>
          <a:pPr rtl="0"/>
          <a:r>
            <a:rPr lang="ru-RU" dirty="0" smtClean="0"/>
            <a:t>- за размещение отходов производства</a:t>
          </a:r>
          <a:endParaRPr lang="ru-RU" dirty="0"/>
        </a:p>
      </dgm:t>
    </dgm:pt>
    <dgm:pt modelId="{30EFE69F-EFDF-4133-9EF5-0C487120D23C}" type="parTrans" cxnId="{18C6D3FE-C218-40D6-B008-9369A858D51A}">
      <dgm:prSet/>
      <dgm:spPr/>
      <dgm:t>
        <a:bodyPr/>
        <a:lstStyle/>
        <a:p>
          <a:endParaRPr lang="ru-RU"/>
        </a:p>
      </dgm:t>
    </dgm:pt>
    <dgm:pt modelId="{6DD28029-3352-46A3-AA2B-B5A7773EB327}" type="sibTrans" cxnId="{18C6D3FE-C218-40D6-B008-9369A858D51A}">
      <dgm:prSet/>
      <dgm:spPr/>
      <dgm:t>
        <a:bodyPr/>
        <a:lstStyle/>
        <a:p>
          <a:endParaRPr lang="ru-RU"/>
        </a:p>
      </dgm:t>
    </dgm:pt>
    <dgm:pt modelId="{0C3A17DC-8B9F-44A4-8604-00DAF6EB3174}">
      <dgm:prSet/>
      <dgm:spPr>
        <a:solidFill>
          <a:srgbClr val="339966"/>
        </a:solidFill>
      </dgm:spPr>
      <dgm:t>
        <a:bodyPr/>
        <a:lstStyle/>
        <a:p>
          <a:pPr rtl="0"/>
          <a:r>
            <a:rPr lang="ru-RU" dirty="0" smtClean="0"/>
            <a:t>- за размещение твердых бытовых отходов</a:t>
          </a:r>
          <a:endParaRPr lang="ru-RU" dirty="0"/>
        </a:p>
      </dgm:t>
    </dgm:pt>
    <dgm:pt modelId="{AFB18E9E-EBD8-4633-98A4-71C33A2322E8}" type="parTrans" cxnId="{BB053A9C-6CF9-48E1-8013-37421B33510E}">
      <dgm:prSet/>
      <dgm:spPr/>
      <dgm:t>
        <a:bodyPr/>
        <a:lstStyle/>
        <a:p>
          <a:endParaRPr lang="ru-RU"/>
        </a:p>
      </dgm:t>
    </dgm:pt>
    <dgm:pt modelId="{B6201F89-2B07-48B3-9CD5-3CE741A40525}" type="sibTrans" cxnId="{BB053A9C-6CF9-48E1-8013-37421B33510E}">
      <dgm:prSet/>
      <dgm:spPr/>
      <dgm:t>
        <a:bodyPr/>
        <a:lstStyle/>
        <a:p>
          <a:endParaRPr lang="ru-RU"/>
        </a:p>
      </dgm:t>
    </dgm:pt>
    <dgm:pt modelId="{EBF9D45E-9968-4262-AF83-860F7E75051D}" type="pres">
      <dgm:prSet presAssocID="{01F326B6-FBCD-42E7-BA7D-CBE07D19D3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CCA9A6-987A-405D-9DFE-AD4552462A4C}" type="pres">
      <dgm:prSet presAssocID="{3A41AF2A-E4A3-4A7D-A443-28E230CDB2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4F9BE-FB90-4642-81C7-F9FCD026FB37}" type="pres">
      <dgm:prSet presAssocID="{79A7D1E1-7052-4B1E-9325-5CE08DDFA7AB}" presName="spacer" presStyleCnt="0"/>
      <dgm:spPr/>
    </dgm:pt>
    <dgm:pt modelId="{F94A202E-8346-4CD0-B7A3-22509D0CE666}" type="pres">
      <dgm:prSet presAssocID="{55E99885-B9D6-48EC-93B7-86C22E27771B}" presName="parentText" presStyleLbl="node1" presStyleIdx="1" presStyleCnt="4" custLinFactNeighborX="325" custLinFactNeighborY="-27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5BF71-69A5-4B25-B482-135E3EA60412}" type="pres">
      <dgm:prSet presAssocID="{F6AD87F0-840E-49EF-A18D-0D589D8D0654}" presName="spacer" presStyleCnt="0"/>
      <dgm:spPr/>
    </dgm:pt>
    <dgm:pt modelId="{986014B1-6888-4A59-9405-E2DBFF5D2B10}" type="pres">
      <dgm:prSet presAssocID="{35F6A55A-26C1-47D5-ADBF-3AA5382353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D6A75-F67C-4A9E-908D-42EF90CBB216}" type="pres">
      <dgm:prSet presAssocID="{6DD28029-3352-46A3-AA2B-B5A7773EB327}" presName="spacer" presStyleCnt="0"/>
      <dgm:spPr/>
    </dgm:pt>
    <dgm:pt modelId="{1DAAE590-2014-48D9-AAA4-31C98FE19C0F}" type="pres">
      <dgm:prSet presAssocID="{0C3A17DC-8B9F-44A4-8604-00DAF6EB31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6D3FE-C218-40D6-B008-9369A858D51A}" srcId="{01F326B6-FBCD-42E7-BA7D-CBE07D19D34F}" destId="{35F6A55A-26C1-47D5-ADBF-3AA538235345}" srcOrd="2" destOrd="0" parTransId="{30EFE69F-EFDF-4133-9EF5-0C487120D23C}" sibTransId="{6DD28029-3352-46A3-AA2B-B5A7773EB327}"/>
    <dgm:cxn modelId="{14D88525-6596-4F5D-9E72-9F9525FFE7BE}" type="presOf" srcId="{3A41AF2A-E4A3-4A7D-A443-28E230CDB27D}" destId="{CCCCA9A6-987A-405D-9DFE-AD4552462A4C}" srcOrd="0" destOrd="0" presId="urn:microsoft.com/office/officeart/2005/8/layout/vList2"/>
    <dgm:cxn modelId="{A3360DDE-5786-429B-AB81-167363A5FE08}" srcId="{01F326B6-FBCD-42E7-BA7D-CBE07D19D34F}" destId="{55E99885-B9D6-48EC-93B7-86C22E27771B}" srcOrd="1" destOrd="0" parTransId="{026984AC-8723-49C1-AA2E-EDB577C63283}" sibTransId="{F6AD87F0-840E-49EF-A18D-0D589D8D0654}"/>
    <dgm:cxn modelId="{D4FAD66A-7390-423D-A4FC-DBF6EC7467F9}" type="presOf" srcId="{0C3A17DC-8B9F-44A4-8604-00DAF6EB3174}" destId="{1DAAE590-2014-48D9-AAA4-31C98FE19C0F}" srcOrd="0" destOrd="0" presId="urn:microsoft.com/office/officeart/2005/8/layout/vList2"/>
    <dgm:cxn modelId="{10FD46AF-4470-45EB-803E-CCCE4E73AB46}" type="presOf" srcId="{01F326B6-FBCD-42E7-BA7D-CBE07D19D34F}" destId="{EBF9D45E-9968-4262-AF83-860F7E75051D}" srcOrd="0" destOrd="0" presId="urn:microsoft.com/office/officeart/2005/8/layout/vList2"/>
    <dgm:cxn modelId="{A6702E81-CF5A-4735-BC62-148A5692CE79}" type="presOf" srcId="{35F6A55A-26C1-47D5-ADBF-3AA538235345}" destId="{986014B1-6888-4A59-9405-E2DBFF5D2B10}" srcOrd="0" destOrd="0" presId="urn:microsoft.com/office/officeart/2005/8/layout/vList2"/>
    <dgm:cxn modelId="{8DB3B3BD-C1F5-4597-8399-EED50610CFB2}" srcId="{01F326B6-FBCD-42E7-BA7D-CBE07D19D34F}" destId="{3A41AF2A-E4A3-4A7D-A443-28E230CDB27D}" srcOrd="0" destOrd="0" parTransId="{88B79DE3-F921-40E9-8262-085DA6AED195}" sibTransId="{79A7D1E1-7052-4B1E-9325-5CE08DDFA7AB}"/>
    <dgm:cxn modelId="{BB053A9C-6CF9-48E1-8013-37421B33510E}" srcId="{01F326B6-FBCD-42E7-BA7D-CBE07D19D34F}" destId="{0C3A17DC-8B9F-44A4-8604-00DAF6EB3174}" srcOrd="3" destOrd="0" parTransId="{AFB18E9E-EBD8-4633-98A4-71C33A2322E8}" sibTransId="{B6201F89-2B07-48B3-9CD5-3CE741A40525}"/>
    <dgm:cxn modelId="{523046A6-6D2E-4CD5-ADD7-8FFEE1E11477}" type="presOf" srcId="{55E99885-B9D6-48EC-93B7-86C22E27771B}" destId="{F94A202E-8346-4CD0-B7A3-22509D0CE666}" srcOrd="0" destOrd="0" presId="urn:microsoft.com/office/officeart/2005/8/layout/vList2"/>
    <dgm:cxn modelId="{CF1B15C6-D5AA-44DA-8A13-E9C0DAB1E002}" type="presParOf" srcId="{EBF9D45E-9968-4262-AF83-860F7E75051D}" destId="{CCCCA9A6-987A-405D-9DFE-AD4552462A4C}" srcOrd="0" destOrd="0" presId="urn:microsoft.com/office/officeart/2005/8/layout/vList2"/>
    <dgm:cxn modelId="{EF07AE43-1E97-4087-82F5-8527C8929218}" type="presParOf" srcId="{EBF9D45E-9968-4262-AF83-860F7E75051D}" destId="{47F4F9BE-FB90-4642-81C7-F9FCD026FB37}" srcOrd="1" destOrd="0" presId="urn:microsoft.com/office/officeart/2005/8/layout/vList2"/>
    <dgm:cxn modelId="{D51BA45B-70C4-4B3D-A69B-0736B24AEC2D}" type="presParOf" srcId="{EBF9D45E-9968-4262-AF83-860F7E75051D}" destId="{F94A202E-8346-4CD0-B7A3-22509D0CE666}" srcOrd="2" destOrd="0" presId="urn:microsoft.com/office/officeart/2005/8/layout/vList2"/>
    <dgm:cxn modelId="{69CDBCB7-E039-4E8B-BB22-3DA8E3185664}" type="presParOf" srcId="{EBF9D45E-9968-4262-AF83-860F7E75051D}" destId="{89C5BF71-69A5-4B25-B482-135E3EA60412}" srcOrd="3" destOrd="0" presId="urn:microsoft.com/office/officeart/2005/8/layout/vList2"/>
    <dgm:cxn modelId="{DAFCFA54-D682-4CDC-ABE6-D0DEB7CB0F42}" type="presParOf" srcId="{EBF9D45E-9968-4262-AF83-860F7E75051D}" destId="{986014B1-6888-4A59-9405-E2DBFF5D2B10}" srcOrd="4" destOrd="0" presId="urn:microsoft.com/office/officeart/2005/8/layout/vList2"/>
    <dgm:cxn modelId="{F537F214-7096-4D8C-818C-E60EDD268AE7}" type="presParOf" srcId="{EBF9D45E-9968-4262-AF83-860F7E75051D}" destId="{166D6A75-F67C-4A9E-908D-42EF90CBB216}" srcOrd="5" destOrd="0" presId="urn:microsoft.com/office/officeart/2005/8/layout/vList2"/>
    <dgm:cxn modelId="{2A93E099-8A59-4223-8857-DAD93F113181}" type="presParOf" srcId="{EBF9D45E-9968-4262-AF83-860F7E75051D}" destId="{1DAAE590-2014-48D9-AAA4-31C98FE19C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E36310-CB39-4F36-B004-BE1BFC7D60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73579F-9981-4313-8602-F91AE785ED65}">
      <dgm:prSet custT="1"/>
      <dgm:spPr>
        <a:solidFill>
          <a:srgbClr val="006600"/>
        </a:solidFill>
      </dgm:spPr>
      <dgm:t>
        <a:bodyPr/>
        <a:lstStyle/>
        <a:p>
          <a:r>
            <a:rPr lang="ru-RU" sz="2400" dirty="0" smtClean="0"/>
            <a:t>доходы от оказания платных услуг</a:t>
          </a:r>
          <a:endParaRPr lang="ru-RU" sz="2400" b="1" dirty="0" smtClean="0"/>
        </a:p>
      </dgm:t>
    </dgm:pt>
    <dgm:pt modelId="{2866ACC9-FBCF-4798-A959-FC71A3593972}" type="parTrans" cxnId="{21EA5653-7767-4CBE-A8D9-54475B7B6E05}">
      <dgm:prSet/>
      <dgm:spPr/>
      <dgm:t>
        <a:bodyPr/>
        <a:lstStyle/>
        <a:p>
          <a:endParaRPr lang="ru-RU"/>
        </a:p>
      </dgm:t>
    </dgm:pt>
    <dgm:pt modelId="{048754B8-33B0-483E-BD23-63960AB1AAA5}" type="sibTrans" cxnId="{21EA5653-7767-4CBE-A8D9-54475B7B6E05}">
      <dgm:prSet/>
      <dgm:spPr/>
      <dgm:t>
        <a:bodyPr/>
        <a:lstStyle/>
        <a:p>
          <a:endParaRPr lang="ru-RU"/>
        </a:p>
      </dgm:t>
    </dgm:pt>
    <dgm:pt modelId="{FBF34C06-9349-4157-995A-4BA9C7DA6B0B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2400" dirty="0" smtClean="0"/>
            <a:t>возвраты дебиторской задолженности</a:t>
          </a:r>
          <a:endParaRPr lang="ru-RU" sz="2400" b="1" dirty="0"/>
        </a:p>
      </dgm:t>
    </dgm:pt>
    <dgm:pt modelId="{1FB0E2C6-5308-4183-9424-9DB29BD90F0C}" type="parTrans" cxnId="{D52C7AF6-B5E1-48DB-A7BE-D27293D49E22}">
      <dgm:prSet/>
      <dgm:spPr/>
      <dgm:t>
        <a:bodyPr/>
        <a:lstStyle/>
        <a:p>
          <a:endParaRPr lang="ru-RU"/>
        </a:p>
      </dgm:t>
    </dgm:pt>
    <dgm:pt modelId="{F6D6EEBD-F3B8-4574-9A83-05EB4A3C42E7}" type="sibTrans" cxnId="{D52C7AF6-B5E1-48DB-A7BE-D27293D49E22}">
      <dgm:prSet/>
      <dgm:spPr/>
      <dgm:t>
        <a:bodyPr/>
        <a:lstStyle/>
        <a:p>
          <a:endParaRPr lang="ru-RU"/>
        </a:p>
      </dgm:t>
    </dgm:pt>
    <dgm:pt modelId="{A158E2C7-9699-4C12-8578-BC55E8C1C250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ru-RU" sz="2400" b="0" dirty="0" smtClean="0"/>
            <a:t>возмещение расходов по содержанию имущества</a:t>
          </a:r>
          <a:endParaRPr lang="ru-RU" sz="2400" b="0" dirty="0"/>
        </a:p>
      </dgm:t>
    </dgm:pt>
    <dgm:pt modelId="{2D238D28-73B1-47CE-A2C9-B1ADED3A80E5}" type="parTrans" cxnId="{E4D0046A-874D-4658-9732-8C3B41921DC5}">
      <dgm:prSet/>
      <dgm:spPr/>
      <dgm:t>
        <a:bodyPr/>
        <a:lstStyle/>
        <a:p>
          <a:endParaRPr lang="ru-RU"/>
        </a:p>
      </dgm:t>
    </dgm:pt>
    <dgm:pt modelId="{4A8BDF11-7BFA-45AF-B9B8-51BEA291E9AE}" type="sibTrans" cxnId="{E4D0046A-874D-4658-9732-8C3B41921DC5}">
      <dgm:prSet/>
      <dgm:spPr/>
      <dgm:t>
        <a:bodyPr/>
        <a:lstStyle/>
        <a:p>
          <a:endParaRPr lang="ru-RU"/>
        </a:p>
      </dgm:t>
    </dgm:pt>
    <dgm:pt modelId="{AC59495A-6912-4F82-9992-37DC30C150F1}" type="pres">
      <dgm:prSet presAssocID="{FDE36310-CB39-4F36-B004-BE1BFC7D60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AC487-B218-4873-90FC-F7D974EDC15C}" type="pres">
      <dgm:prSet presAssocID="{1073579F-9981-4313-8602-F91AE785ED65}" presName="parentText" presStyleLbl="node1" presStyleIdx="0" presStyleCnt="3" custScaleY="52250" custLinFactNeighborX="-341" custLinFactNeighborY="70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BF642-0A27-4F2F-B3EA-D7D0A996FE9D}" type="pres">
      <dgm:prSet presAssocID="{048754B8-33B0-483E-BD23-63960AB1AAA5}" presName="spacer" presStyleCnt="0"/>
      <dgm:spPr/>
    </dgm:pt>
    <dgm:pt modelId="{79C906F0-DB9F-4F2B-9B75-64ECCF22A360}" type="pres">
      <dgm:prSet presAssocID="{FBF34C06-9349-4157-995A-4BA9C7DA6B0B}" presName="parentText" presStyleLbl="node1" presStyleIdx="1" presStyleCnt="3" custScaleY="50609" custLinFactY="10700" custLinFactNeighborX="-3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131E2-0ADF-47C2-9035-D84848D9E6B5}" type="pres">
      <dgm:prSet presAssocID="{F6D6EEBD-F3B8-4574-9A83-05EB4A3C42E7}" presName="spacer" presStyleCnt="0"/>
      <dgm:spPr/>
    </dgm:pt>
    <dgm:pt modelId="{5C980BB6-03BA-4221-9E5F-F8C39CDC9CA7}" type="pres">
      <dgm:prSet presAssocID="{A158E2C7-9699-4C12-8578-BC55E8C1C250}" presName="parentText" presStyleLbl="node1" presStyleIdx="2" presStyleCnt="3" custScaleY="47893" custLinFactY="27006" custLinFactNeighborX="-3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C7AF6-B5E1-48DB-A7BE-D27293D49E22}" srcId="{FDE36310-CB39-4F36-B004-BE1BFC7D606F}" destId="{FBF34C06-9349-4157-995A-4BA9C7DA6B0B}" srcOrd="1" destOrd="0" parTransId="{1FB0E2C6-5308-4183-9424-9DB29BD90F0C}" sibTransId="{F6D6EEBD-F3B8-4574-9A83-05EB4A3C42E7}"/>
    <dgm:cxn modelId="{EF44AAB7-B625-4491-BE11-21DEF4592549}" type="presOf" srcId="{FDE36310-CB39-4F36-B004-BE1BFC7D606F}" destId="{AC59495A-6912-4F82-9992-37DC30C150F1}" srcOrd="0" destOrd="0" presId="urn:microsoft.com/office/officeart/2005/8/layout/vList2"/>
    <dgm:cxn modelId="{21EA5653-7767-4CBE-A8D9-54475B7B6E05}" srcId="{FDE36310-CB39-4F36-B004-BE1BFC7D606F}" destId="{1073579F-9981-4313-8602-F91AE785ED65}" srcOrd="0" destOrd="0" parTransId="{2866ACC9-FBCF-4798-A959-FC71A3593972}" sibTransId="{048754B8-33B0-483E-BD23-63960AB1AAA5}"/>
    <dgm:cxn modelId="{E4D0046A-874D-4658-9732-8C3B41921DC5}" srcId="{FDE36310-CB39-4F36-B004-BE1BFC7D606F}" destId="{A158E2C7-9699-4C12-8578-BC55E8C1C250}" srcOrd="2" destOrd="0" parTransId="{2D238D28-73B1-47CE-A2C9-B1ADED3A80E5}" sibTransId="{4A8BDF11-7BFA-45AF-B9B8-51BEA291E9AE}"/>
    <dgm:cxn modelId="{BEB3F33D-FA27-4F5B-97F6-E9F91D868F89}" type="presOf" srcId="{A158E2C7-9699-4C12-8578-BC55E8C1C250}" destId="{5C980BB6-03BA-4221-9E5F-F8C39CDC9CA7}" srcOrd="0" destOrd="0" presId="urn:microsoft.com/office/officeart/2005/8/layout/vList2"/>
    <dgm:cxn modelId="{6B37D0D8-4191-4730-8FD0-B7A353020751}" type="presOf" srcId="{1073579F-9981-4313-8602-F91AE785ED65}" destId="{175AC487-B218-4873-90FC-F7D974EDC15C}" srcOrd="0" destOrd="0" presId="urn:microsoft.com/office/officeart/2005/8/layout/vList2"/>
    <dgm:cxn modelId="{B57B5C8C-3016-41C9-8BCD-C5E93A91A843}" type="presOf" srcId="{FBF34C06-9349-4157-995A-4BA9C7DA6B0B}" destId="{79C906F0-DB9F-4F2B-9B75-64ECCF22A360}" srcOrd="0" destOrd="0" presId="urn:microsoft.com/office/officeart/2005/8/layout/vList2"/>
    <dgm:cxn modelId="{470AFE97-6B7E-4224-8876-317EA00F6046}" type="presParOf" srcId="{AC59495A-6912-4F82-9992-37DC30C150F1}" destId="{175AC487-B218-4873-90FC-F7D974EDC15C}" srcOrd="0" destOrd="0" presId="urn:microsoft.com/office/officeart/2005/8/layout/vList2"/>
    <dgm:cxn modelId="{D5D2B795-894A-4424-8E46-1C34940FA33D}" type="presParOf" srcId="{AC59495A-6912-4F82-9992-37DC30C150F1}" destId="{F5DBF642-0A27-4F2F-B3EA-D7D0A996FE9D}" srcOrd="1" destOrd="0" presId="urn:microsoft.com/office/officeart/2005/8/layout/vList2"/>
    <dgm:cxn modelId="{D4D01778-F7DA-4732-A587-00E5FAF6ED20}" type="presParOf" srcId="{AC59495A-6912-4F82-9992-37DC30C150F1}" destId="{79C906F0-DB9F-4F2B-9B75-64ECCF22A360}" srcOrd="2" destOrd="0" presId="urn:microsoft.com/office/officeart/2005/8/layout/vList2"/>
    <dgm:cxn modelId="{6224D39E-2450-4B01-B0C3-B656FBC410F2}" type="presParOf" srcId="{AC59495A-6912-4F82-9992-37DC30C150F1}" destId="{E47131E2-0ADF-47C2-9035-D84848D9E6B5}" srcOrd="3" destOrd="0" presId="urn:microsoft.com/office/officeart/2005/8/layout/vList2"/>
    <dgm:cxn modelId="{529174CF-8F01-4C78-AF1C-9600914D7052}" type="presParOf" srcId="{AC59495A-6912-4F82-9992-37DC30C150F1}" destId="{5C980BB6-03BA-4221-9E5F-F8C39CDC9C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BB55AE-6B6C-4CBF-9D9D-7920413F7B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F84E33-B208-41E5-BDA9-6F599C81F245}">
      <dgm:prSet phldrT="[Текст]" custT="1"/>
      <dgm:spPr>
        <a:solidFill>
          <a:srgbClr val="339966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Комитет гражданской защиты и социальной безопасности Вологодской области - 37,0  тыс. руб.</a:t>
          </a:r>
          <a:endParaRPr lang="ru-RU" sz="1800" b="1" dirty="0">
            <a:solidFill>
              <a:schemeClr val="bg1"/>
            </a:solidFill>
          </a:endParaRPr>
        </a:p>
      </dgm:t>
    </dgm:pt>
    <dgm:pt modelId="{F037E4D9-FA50-4C64-9185-C70CD94FFB0C}" type="parTrans" cxnId="{CF623528-0D20-437F-A8C8-298C39D6FB43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CD87C44C-5C50-4822-A233-5D3A840C984D}" type="sibTrans" cxnId="{CF623528-0D20-437F-A8C8-298C39D6FB43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AD315A0A-9047-4730-8E8B-FC9B5248C377}">
      <dgm:prSet phldrT="[Текст]" custT="1"/>
      <dgm:spPr>
        <a:solidFill>
          <a:srgbClr val="0066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Департамент по обеспечению деятельности мировых судей Вологодской области - 32,0  тыс. руб.</a:t>
          </a:r>
          <a:endParaRPr lang="ru-RU" sz="1800" b="1" dirty="0">
            <a:solidFill>
              <a:schemeClr val="bg1"/>
            </a:solidFill>
          </a:endParaRPr>
        </a:p>
      </dgm:t>
    </dgm:pt>
    <dgm:pt modelId="{66610440-5033-40FA-AB85-12E6ADF1ECDB}" type="parTrans" cxnId="{3EF3CB6D-19BC-42B7-901F-E9285F6DCF0D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EAC91F81-CDF8-4E14-B56D-96659CC03D56}" type="sibTrans" cxnId="{3EF3CB6D-19BC-42B7-901F-E9285F6DCF0D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4BFB8D9C-045C-4AD5-B08E-CAB72B2B9177}">
      <dgm:prSet custT="1"/>
      <dgm:spPr>
        <a:solidFill>
          <a:srgbClr val="339966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Государственная жилищная инспекция Вологодской области - 290,0  тыс. руб.</a:t>
          </a:r>
          <a:endParaRPr lang="ru-RU" sz="1800" b="1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gm:t>
    </dgm:pt>
    <dgm:pt modelId="{2DAC724B-8F21-447F-B3DB-9C95901F92C4}" type="parTrans" cxnId="{2DD903E3-C0DF-4790-8334-85B3532BFFD9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9A039E5F-52C1-4FB1-BB9B-E436BC9C8007}" type="sibTrans" cxnId="{2DD903E3-C0DF-4790-8334-85B3532BFFD9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554EB80C-25D1-4D6A-9FB0-15C213DB68BA}">
      <dgm:prSet custT="1"/>
      <dgm:spPr>
        <a:solidFill>
          <a:srgbClr val="0066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Северное межрегиональное Управление Федеральной службы по надзору в сфере природопользования (</a:t>
          </a:r>
          <a:r>
            <a:rPr lang="ru-RU" sz="1800" b="1" dirty="0" err="1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Росприроднадзора</a:t>
          </a:r>
          <a:r>
            <a:rPr lang="ru-RU" sz="1800" b="1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) - 9,0  тыс. руб.</a:t>
          </a:r>
          <a:endParaRPr lang="ru-RU" sz="1800" b="1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gm:t>
    </dgm:pt>
    <dgm:pt modelId="{A456FAB2-B707-43A3-BF72-4BB4D5EEDDDC}" type="parTrans" cxnId="{B62DF1FE-6AE3-418B-8237-D67D77B0DE50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E66F35CE-6218-47E0-AFEE-84E0F3A858E7}" type="sibTrans" cxnId="{B62DF1FE-6AE3-418B-8237-D67D77B0DE50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24398A84-F266-4893-B0FD-6A3E6E0CB665}">
      <dgm:prSet custT="1"/>
      <dgm:spPr>
        <a:solidFill>
          <a:srgbClr val="339966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Департамент лесного комплекса Вологодской области - 214,0  тыс. руб.</a:t>
          </a:r>
          <a:endParaRPr lang="ru-RU" sz="1800" b="1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gm:t>
    </dgm:pt>
    <dgm:pt modelId="{6E6409AA-5181-497E-B337-D36BD09EB317}" type="parTrans" cxnId="{45526EF4-778C-473D-8E91-6DCD6D9FDFD4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78966733-802D-414D-BD1D-48273019ABE4}" type="sibTrans" cxnId="{45526EF4-778C-473D-8E91-6DCD6D9FDFD4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0869DFC4-6B53-4F23-B71F-9C951910357D}">
      <dgm:prSet custT="1"/>
      <dgm:spPr>
        <a:solidFill>
          <a:srgbClr val="0066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Управление Федеральной службы судебных приставов по Вологодской области - 28,0  тыс. руб.</a:t>
          </a:r>
          <a:endParaRPr lang="ru-RU" sz="1800" b="1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gm:t>
    </dgm:pt>
    <dgm:pt modelId="{C126CE13-7CD3-43C3-828A-8AD9BFD08A5F}" type="parTrans" cxnId="{025E0C95-6E88-4F4A-80F8-CC532FC06364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9B40AC2D-53F2-40B5-9151-C8520AA4350A}" type="sibTrans" cxnId="{025E0C95-6E88-4F4A-80F8-CC532FC06364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F0A2DB6D-00F4-4670-9742-1F6A45FFAA23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1800" b="1" i="0" u="none" dirty="0" smtClean="0">
              <a:solidFill>
                <a:schemeClr val="bg1"/>
              </a:solidFill>
            </a:rPr>
            <a:t>Департамент по охране, контролю, регулированию использования объектов животного мира Вологодской области - 18,0 тыс. руб.</a:t>
          </a:r>
          <a:endParaRPr lang="ru-RU" sz="1800" b="1" i="0" u="none" dirty="0">
            <a:solidFill>
              <a:schemeClr val="bg1"/>
            </a:solidFill>
          </a:endParaRPr>
        </a:p>
      </dgm:t>
    </dgm:pt>
    <dgm:pt modelId="{52950525-65BB-4FD2-838C-CC095A382BDC}" type="parTrans" cxnId="{A0EC5249-120D-4363-AEC2-2700E74FB3C4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57264921-27CD-45C7-9631-44C49136D12B}" type="sibTrans" cxnId="{A0EC5249-120D-4363-AEC2-2700E74FB3C4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7C3956E5-A5AF-41AB-BEF7-382E53F3C5D2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ru-RU" sz="1800" b="1" i="0" u="none" dirty="0" smtClean="0">
              <a:solidFill>
                <a:schemeClr val="bg1"/>
              </a:solidFill>
            </a:rPr>
            <a:t>Управление Федеральной налоговой службы по Вологодской области - 11,0  тыс. руб.</a:t>
          </a:r>
          <a:endParaRPr lang="ru-RU" sz="1800" b="1" i="0" u="none" dirty="0">
            <a:solidFill>
              <a:schemeClr val="bg1"/>
            </a:solidFill>
          </a:endParaRPr>
        </a:p>
      </dgm:t>
    </dgm:pt>
    <dgm:pt modelId="{E85E510C-3C63-4D47-B616-0E916E2CDF96}" type="parTrans" cxnId="{420AB0E2-5C83-47F3-8627-EA29B40914F5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5D800D0A-9C4E-472F-884D-E16D32467663}" type="sibTrans" cxnId="{420AB0E2-5C83-47F3-8627-EA29B40914F5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9C1B6D23-A3B7-4700-A681-DE29CFF31D20}">
      <dgm:prSet custT="1"/>
      <dgm:spPr>
        <a:solidFill>
          <a:srgbClr val="339966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Администрация Череповецкого муниципального района – 282,4 тыс. руб.</a:t>
          </a:r>
          <a:endParaRPr lang="ru-RU" sz="1800" b="1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gm:t>
    </dgm:pt>
    <dgm:pt modelId="{D181AC0F-26E8-4FB5-B1D9-BA7846083943}" type="parTrans" cxnId="{C34887C0-DAB2-4E4D-9667-BA89A5849FC0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01669CEC-D4FE-4ADE-8A19-4E495897170A}" type="sibTrans" cxnId="{C34887C0-DAB2-4E4D-9667-BA89A5849FC0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A2FA3179-6B2D-4A5D-9EBC-8142AFC6F86E}" type="pres">
      <dgm:prSet presAssocID="{B2BB55AE-6B6C-4CBF-9D9D-7920413F7B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B39309-A20A-4F71-B5FC-90781D696ABC}" type="pres">
      <dgm:prSet presAssocID="{2DF84E33-B208-41E5-BDA9-6F599C81F245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94B02-85E5-44FF-9567-E8B653964B0A}" type="pres">
      <dgm:prSet presAssocID="{CD87C44C-5C50-4822-A233-5D3A840C984D}" presName="spacer" presStyleCnt="0"/>
      <dgm:spPr/>
    </dgm:pt>
    <dgm:pt modelId="{EEAFDBF7-760C-4FFF-90E8-E3AAF7627E67}" type="pres">
      <dgm:prSet presAssocID="{AD315A0A-9047-4730-8E8B-FC9B5248C37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D7264-F060-445C-92A3-5B3E2534D58F}" type="pres">
      <dgm:prSet presAssocID="{EAC91F81-CDF8-4E14-B56D-96659CC03D56}" presName="spacer" presStyleCnt="0"/>
      <dgm:spPr/>
    </dgm:pt>
    <dgm:pt modelId="{126A640A-70DE-4BC4-B095-02A305EDBB88}" type="pres">
      <dgm:prSet presAssocID="{4BFB8D9C-045C-4AD5-B08E-CAB72B2B9177}" presName="parentText" presStyleLbl="node1" presStyleIdx="2" presStyleCnt="9" custScaleY="69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9207C-B463-47BB-9838-69DD1D5EFD1F}" type="pres">
      <dgm:prSet presAssocID="{9A039E5F-52C1-4FB1-BB9B-E436BC9C8007}" presName="spacer" presStyleCnt="0"/>
      <dgm:spPr/>
    </dgm:pt>
    <dgm:pt modelId="{6CFA4338-572C-449F-92AE-EF3B829E4428}" type="pres">
      <dgm:prSet presAssocID="{554EB80C-25D1-4D6A-9FB0-15C213DB68B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1D958-9E84-4F1B-A0E8-FCAC0F4AD11A}" type="pres">
      <dgm:prSet presAssocID="{E66F35CE-6218-47E0-AFEE-84E0F3A858E7}" presName="spacer" presStyleCnt="0"/>
      <dgm:spPr/>
    </dgm:pt>
    <dgm:pt modelId="{FC0671C3-BA05-458D-84F9-A30B3043E142}" type="pres">
      <dgm:prSet presAssocID="{24398A84-F266-4893-B0FD-6A3E6E0CB665}" presName="parentText" presStyleLbl="node1" presStyleIdx="4" presStyleCnt="9" custScaleY="67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7BB79-422E-4292-A33E-286D2DB6320D}" type="pres">
      <dgm:prSet presAssocID="{78966733-802D-414D-BD1D-48273019ABE4}" presName="spacer" presStyleCnt="0"/>
      <dgm:spPr/>
    </dgm:pt>
    <dgm:pt modelId="{BE25630C-CA23-4D29-8CFC-CFD7A1131C63}" type="pres">
      <dgm:prSet presAssocID="{0869DFC4-6B53-4F23-B71F-9C951910357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9179D-D558-45B7-AEE5-031BF539935A}" type="pres">
      <dgm:prSet presAssocID="{9B40AC2D-53F2-40B5-9151-C8520AA4350A}" presName="spacer" presStyleCnt="0"/>
      <dgm:spPr/>
    </dgm:pt>
    <dgm:pt modelId="{64C92F4A-3567-4BC3-9C3E-01D3AA80CF64}" type="pres">
      <dgm:prSet presAssocID="{F0A2DB6D-00F4-4670-9742-1F6A45FFAA2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D4EB1-DC4D-4849-8D4E-EC268DB8C8FF}" type="pres">
      <dgm:prSet presAssocID="{57264921-27CD-45C7-9631-44C49136D12B}" presName="spacer" presStyleCnt="0"/>
      <dgm:spPr/>
    </dgm:pt>
    <dgm:pt modelId="{5E5E2D9F-F04C-468B-BC4C-2B0E7051121B}" type="pres">
      <dgm:prSet presAssocID="{7C3956E5-A5AF-41AB-BEF7-382E53F3C5D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67044-5BD4-457A-890E-5A0913168D31}" type="pres">
      <dgm:prSet presAssocID="{5D800D0A-9C4E-472F-884D-E16D32467663}" presName="spacer" presStyleCnt="0"/>
      <dgm:spPr/>
    </dgm:pt>
    <dgm:pt modelId="{0CFB1DFB-5DB8-4EB5-8F00-18C7D54DFFF2}" type="pres">
      <dgm:prSet presAssocID="{9C1B6D23-A3B7-4700-A681-DE29CFF31D20}" presName="parentText" presStyleLbl="node1" presStyleIdx="8" presStyleCnt="9" custScaleY="68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DF1FE-6AE3-418B-8237-D67D77B0DE50}" srcId="{B2BB55AE-6B6C-4CBF-9D9D-7920413F7B5B}" destId="{554EB80C-25D1-4D6A-9FB0-15C213DB68BA}" srcOrd="3" destOrd="0" parTransId="{A456FAB2-B707-43A3-BF72-4BB4D5EEDDDC}" sibTransId="{E66F35CE-6218-47E0-AFEE-84E0F3A858E7}"/>
    <dgm:cxn modelId="{A0EC5249-120D-4363-AEC2-2700E74FB3C4}" srcId="{B2BB55AE-6B6C-4CBF-9D9D-7920413F7B5B}" destId="{F0A2DB6D-00F4-4670-9742-1F6A45FFAA23}" srcOrd="6" destOrd="0" parTransId="{52950525-65BB-4FD2-838C-CC095A382BDC}" sibTransId="{57264921-27CD-45C7-9631-44C49136D12B}"/>
    <dgm:cxn modelId="{CF623528-0D20-437F-A8C8-298C39D6FB43}" srcId="{B2BB55AE-6B6C-4CBF-9D9D-7920413F7B5B}" destId="{2DF84E33-B208-41E5-BDA9-6F599C81F245}" srcOrd="0" destOrd="0" parTransId="{F037E4D9-FA50-4C64-9185-C70CD94FFB0C}" sibTransId="{CD87C44C-5C50-4822-A233-5D3A840C984D}"/>
    <dgm:cxn modelId="{3EF3CB6D-19BC-42B7-901F-E9285F6DCF0D}" srcId="{B2BB55AE-6B6C-4CBF-9D9D-7920413F7B5B}" destId="{AD315A0A-9047-4730-8E8B-FC9B5248C377}" srcOrd="1" destOrd="0" parTransId="{66610440-5033-40FA-AB85-12E6ADF1ECDB}" sibTransId="{EAC91F81-CDF8-4E14-B56D-96659CC03D56}"/>
    <dgm:cxn modelId="{025E0C95-6E88-4F4A-80F8-CC532FC06364}" srcId="{B2BB55AE-6B6C-4CBF-9D9D-7920413F7B5B}" destId="{0869DFC4-6B53-4F23-B71F-9C951910357D}" srcOrd="5" destOrd="0" parTransId="{C126CE13-7CD3-43C3-828A-8AD9BFD08A5F}" sibTransId="{9B40AC2D-53F2-40B5-9151-C8520AA4350A}"/>
    <dgm:cxn modelId="{45526EF4-778C-473D-8E91-6DCD6D9FDFD4}" srcId="{B2BB55AE-6B6C-4CBF-9D9D-7920413F7B5B}" destId="{24398A84-F266-4893-B0FD-6A3E6E0CB665}" srcOrd="4" destOrd="0" parTransId="{6E6409AA-5181-497E-B337-D36BD09EB317}" sibTransId="{78966733-802D-414D-BD1D-48273019ABE4}"/>
    <dgm:cxn modelId="{A503FD9A-0B3B-4B5F-AA11-6D50A5982FB7}" type="presOf" srcId="{7C3956E5-A5AF-41AB-BEF7-382E53F3C5D2}" destId="{5E5E2D9F-F04C-468B-BC4C-2B0E7051121B}" srcOrd="0" destOrd="0" presId="urn:microsoft.com/office/officeart/2005/8/layout/vList2"/>
    <dgm:cxn modelId="{59B833B6-0FCD-47FF-977A-63AA44353C66}" type="presOf" srcId="{2DF84E33-B208-41E5-BDA9-6F599C81F245}" destId="{D9B39309-A20A-4F71-B5FC-90781D696ABC}" srcOrd="0" destOrd="0" presId="urn:microsoft.com/office/officeart/2005/8/layout/vList2"/>
    <dgm:cxn modelId="{775976D0-0333-4861-9239-B28D040D7854}" type="presOf" srcId="{F0A2DB6D-00F4-4670-9742-1F6A45FFAA23}" destId="{64C92F4A-3567-4BC3-9C3E-01D3AA80CF64}" srcOrd="0" destOrd="0" presId="urn:microsoft.com/office/officeart/2005/8/layout/vList2"/>
    <dgm:cxn modelId="{FDBC7EAA-25E0-4FB1-A5FC-9F9AF14E913E}" type="presOf" srcId="{AD315A0A-9047-4730-8E8B-FC9B5248C377}" destId="{EEAFDBF7-760C-4FFF-90E8-E3AAF7627E67}" srcOrd="0" destOrd="0" presId="urn:microsoft.com/office/officeart/2005/8/layout/vList2"/>
    <dgm:cxn modelId="{9C012661-791C-49B1-8375-8042FE9B7C5C}" type="presOf" srcId="{554EB80C-25D1-4D6A-9FB0-15C213DB68BA}" destId="{6CFA4338-572C-449F-92AE-EF3B829E4428}" srcOrd="0" destOrd="0" presId="urn:microsoft.com/office/officeart/2005/8/layout/vList2"/>
    <dgm:cxn modelId="{C7A2F931-D5E7-49D2-AE63-CFF6943E45D3}" type="presOf" srcId="{9C1B6D23-A3B7-4700-A681-DE29CFF31D20}" destId="{0CFB1DFB-5DB8-4EB5-8F00-18C7D54DFFF2}" srcOrd="0" destOrd="0" presId="urn:microsoft.com/office/officeart/2005/8/layout/vList2"/>
    <dgm:cxn modelId="{C34887C0-DAB2-4E4D-9667-BA89A5849FC0}" srcId="{B2BB55AE-6B6C-4CBF-9D9D-7920413F7B5B}" destId="{9C1B6D23-A3B7-4700-A681-DE29CFF31D20}" srcOrd="8" destOrd="0" parTransId="{D181AC0F-26E8-4FB5-B1D9-BA7846083943}" sibTransId="{01669CEC-D4FE-4ADE-8A19-4E495897170A}"/>
    <dgm:cxn modelId="{420AB0E2-5C83-47F3-8627-EA29B40914F5}" srcId="{B2BB55AE-6B6C-4CBF-9D9D-7920413F7B5B}" destId="{7C3956E5-A5AF-41AB-BEF7-382E53F3C5D2}" srcOrd="7" destOrd="0" parTransId="{E85E510C-3C63-4D47-B616-0E916E2CDF96}" sibTransId="{5D800D0A-9C4E-472F-884D-E16D32467663}"/>
    <dgm:cxn modelId="{176ACFA4-B824-4D80-9202-75B183C2839B}" type="presOf" srcId="{B2BB55AE-6B6C-4CBF-9D9D-7920413F7B5B}" destId="{A2FA3179-6B2D-4A5D-9EBC-8142AFC6F86E}" srcOrd="0" destOrd="0" presId="urn:microsoft.com/office/officeart/2005/8/layout/vList2"/>
    <dgm:cxn modelId="{FFB28377-6606-4139-9AE4-B6956ACC09A2}" type="presOf" srcId="{4BFB8D9C-045C-4AD5-B08E-CAB72B2B9177}" destId="{126A640A-70DE-4BC4-B095-02A305EDBB88}" srcOrd="0" destOrd="0" presId="urn:microsoft.com/office/officeart/2005/8/layout/vList2"/>
    <dgm:cxn modelId="{2E7DCE3C-3925-42D6-87BE-71B4BDB70CB7}" type="presOf" srcId="{24398A84-F266-4893-B0FD-6A3E6E0CB665}" destId="{FC0671C3-BA05-458D-84F9-A30B3043E142}" srcOrd="0" destOrd="0" presId="urn:microsoft.com/office/officeart/2005/8/layout/vList2"/>
    <dgm:cxn modelId="{2DD903E3-C0DF-4790-8334-85B3532BFFD9}" srcId="{B2BB55AE-6B6C-4CBF-9D9D-7920413F7B5B}" destId="{4BFB8D9C-045C-4AD5-B08E-CAB72B2B9177}" srcOrd="2" destOrd="0" parTransId="{2DAC724B-8F21-447F-B3DB-9C95901F92C4}" sibTransId="{9A039E5F-52C1-4FB1-BB9B-E436BC9C8007}"/>
    <dgm:cxn modelId="{B64D64E5-F203-4132-9355-33080AAC0786}" type="presOf" srcId="{0869DFC4-6B53-4F23-B71F-9C951910357D}" destId="{BE25630C-CA23-4D29-8CFC-CFD7A1131C63}" srcOrd="0" destOrd="0" presId="urn:microsoft.com/office/officeart/2005/8/layout/vList2"/>
    <dgm:cxn modelId="{9ECFE518-DDB1-4FB8-9CCC-6D4A36DA4DFD}" type="presParOf" srcId="{A2FA3179-6B2D-4A5D-9EBC-8142AFC6F86E}" destId="{D9B39309-A20A-4F71-B5FC-90781D696ABC}" srcOrd="0" destOrd="0" presId="urn:microsoft.com/office/officeart/2005/8/layout/vList2"/>
    <dgm:cxn modelId="{C3BE50A7-23FD-435E-8BC8-4FEA287D759D}" type="presParOf" srcId="{A2FA3179-6B2D-4A5D-9EBC-8142AFC6F86E}" destId="{23A94B02-85E5-44FF-9567-E8B653964B0A}" srcOrd="1" destOrd="0" presId="urn:microsoft.com/office/officeart/2005/8/layout/vList2"/>
    <dgm:cxn modelId="{9E2399E4-3DBD-4C4B-9E03-F0D52A5311EB}" type="presParOf" srcId="{A2FA3179-6B2D-4A5D-9EBC-8142AFC6F86E}" destId="{EEAFDBF7-760C-4FFF-90E8-E3AAF7627E67}" srcOrd="2" destOrd="0" presId="urn:microsoft.com/office/officeart/2005/8/layout/vList2"/>
    <dgm:cxn modelId="{A95F762C-1C86-4E36-8219-6C912393DA7F}" type="presParOf" srcId="{A2FA3179-6B2D-4A5D-9EBC-8142AFC6F86E}" destId="{DDBD7264-F060-445C-92A3-5B3E2534D58F}" srcOrd="3" destOrd="0" presId="urn:microsoft.com/office/officeart/2005/8/layout/vList2"/>
    <dgm:cxn modelId="{E06207DE-E111-49C1-A8C7-6BC9F6A917FB}" type="presParOf" srcId="{A2FA3179-6B2D-4A5D-9EBC-8142AFC6F86E}" destId="{126A640A-70DE-4BC4-B095-02A305EDBB88}" srcOrd="4" destOrd="0" presId="urn:microsoft.com/office/officeart/2005/8/layout/vList2"/>
    <dgm:cxn modelId="{28AE3457-5C3C-4D30-8C89-648498CC48A3}" type="presParOf" srcId="{A2FA3179-6B2D-4A5D-9EBC-8142AFC6F86E}" destId="{9959207C-B463-47BB-9838-69DD1D5EFD1F}" srcOrd="5" destOrd="0" presId="urn:microsoft.com/office/officeart/2005/8/layout/vList2"/>
    <dgm:cxn modelId="{12AB07A6-B9EC-4DCC-A839-B3B5B70DA946}" type="presParOf" srcId="{A2FA3179-6B2D-4A5D-9EBC-8142AFC6F86E}" destId="{6CFA4338-572C-449F-92AE-EF3B829E4428}" srcOrd="6" destOrd="0" presId="urn:microsoft.com/office/officeart/2005/8/layout/vList2"/>
    <dgm:cxn modelId="{545F0E64-47FB-4B92-AB32-1944A122B435}" type="presParOf" srcId="{A2FA3179-6B2D-4A5D-9EBC-8142AFC6F86E}" destId="{D0C1D958-9E84-4F1B-A0E8-FCAC0F4AD11A}" srcOrd="7" destOrd="0" presId="urn:microsoft.com/office/officeart/2005/8/layout/vList2"/>
    <dgm:cxn modelId="{B393B8A2-458B-4ED4-BADC-7643C2ABE182}" type="presParOf" srcId="{A2FA3179-6B2D-4A5D-9EBC-8142AFC6F86E}" destId="{FC0671C3-BA05-458D-84F9-A30B3043E142}" srcOrd="8" destOrd="0" presId="urn:microsoft.com/office/officeart/2005/8/layout/vList2"/>
    <dgm:cxn modelId="{E068EF59-112D-4B6D-B85B-6363379736D3}" type="presParOf" srcId="{A2FA3179-6B2D-4A5D-9EBC-8142AFC6F86E}" destId="{17D7BB79-422E-4292-A33E-286D2DB6320D}" srcOrd="9" destOrd="0" presId="urn:microsoft.com/office/officeart/2005/8/layout/vList2"/>
    <dgm:cxn modelId="{BCAD02E8-337E-44B7-9409-2F87D4813F4E}" type="presParOf" srcId="{A2FA3179-6B2D-4A5D-9EBC-8142AFC6F86E}" destId="{BE25630C-CA23-4D29-8CFC-CFD7A1131C63}" srcOrd="10" destOrd="0" presId="urn:microsoft.com/office/officeart/2005/8/layout/vList2"/>
    <dgm:cxn modelId="{A9C00A51-A43F-4903-B97F-C7C3D76497CF}" type="presParOf" srcId="{A2FA3179-6B2D-4A5D-9EBC-8142AFC6F86E}" destId="{FE69179D-D558-45B7-AEE5-031BF539935A}" srcOrd="11" destOrd="0" presId="urn:microsoft.com/office/officeart/2005/8/layout/vList2"/>
    <dgm:cxn modelId="{FFD77BBE-3ECC-40B5-BC8D-19651A103944}" type="presParOf" srcId="{A2FA3179-6B2D-4A5D-9EBC-8142AFC6F86E}" destId="{64C92F4A-3567-4BC3-9C3E-01D3AA80CF64}" srcOrd="12" destOrd="0" presId="urn:microsoft.com/office/officeart/2005/8/layout/vList2"/>
    <dgm:cxn modelId="{8C7ECA72-8E82-4547-92E4-A7E76A45B750}" type="presParOf" srcId="{A2FA3179-6B2D-4A5D-9EBC-8142AFC6F86E}" destId="{D07D4EB1-DC4D-4849-8D4E-EC268DB8C8FF}" srcOrd="13" destOrd="0" presId="urn:microsoft.com/office/officeart/2005/8/layout/vList2"/>
    <dgm:cxn modelId="{4D7D8F67-9721-4EA3-B6A1-02C50D317218}" type="presParOf" srcId="{A2FA3179-6B2D-4A5D-9EBC-8142AFC6F86E}" destId="{5E5E2D9F-F04C-468B-BC4C-2B0E7051121B}" srcOrd="14" destOrd="0" presId="urn:microsoft.com/office/officeart/2005/8/layout/vList2"/>
    <dgm:cxn modelId="{1C286528-3241-4414-9970-BAAEA5512632}" type="presParOf" srcId="{A2FA3179-6B2D-4A5D-9EBC-8142AFC6F86E}" destId="{07A67044-5BD4-457A-890E-5A0913168D31}" srcOrd="15" destOrd="0" presId="urn:microsoft.com/office/officeart/2005/8/layout/vList2"/>
    <dgm:cxn modelId="{0A6539ED-4842-4554-8D9A-15F96FEC59C5}" type="presParOf" srcId="{A2FA3179-6B2D-4A5D-9EBC-8142AFC6F86E}" destId="{0CFB1DFB-5DB8-4EB5-8F00-18C7D54DFFF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84C837-6114-4F53-8758-8F07A1A764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8CB883-E0FB-49EF-AE92-CA62D4704CB2}">
      <dgm:prSet/>
      <dgm:spPr>
        <a:solidFill>
          <a:srgbClr val="006600"/>
        </a:solidFill>
      </dgm:spPr>
      <dgm:t>
        <a:bodyPr/>
        <a:lstStyle/>
        <a:p>
          <a:pPr rtl="0"/>
          <a:r>
            <a:rPr lang="ru-RU" dirty="0" smtClean="0"/>
            <a:t>1. Мониторинг деятельности предприятий, организаций в районе в условиях ухудшающейся экономической ситуации в результате введения ограничительных мер в отношении РФ с комплексной оценкой прогнозируемых рисков по исполнению бюджета района, в т. ч. по оценке сокращения поступления налоговых и неналоговых доходов в сравнении с запланированным уровнем.</a:t>
          </a:r>
          <a:endParaRPr lang="ru-RU" dirty="0"/>
        </a:p>
      </dgm:t>
    </dgm:pt>
    <dgm:pt modelId="{8D78CAA6-6B52-4007-ABC4-B2FA9ECF81BE}" type="parTrans" cxnId="{0B1D6F5C-A5BD-4660-B80E-EAC8CFE88487}">
      <dgm:prSet/>
      <dgm:spPr/>
      <dgm:t>
        <a:bodyPr/>
        <a:lstStyle/>
        <a:p>
          <a:endParaRPr lang="ru-RU"/>
        </a:p>
      </dgm:t>
    </dgm:pt>
    <dgm:pt modelId="{4BF5A408-8912-40AD-BAC7-0410EF21D6BC}" type="sibTrans" cxnId="{0B1D6F5C-A5BD-4660-B80E-EAC8CFE88487}">
      <dgm:prSet/>
      <dgm:spPr/>
      <dgm:t>
        <a:bodyPr/>
        <a:lstStyle/>
        <a:p>
          <a:endParaRPr lang="ru-RU"/>
        </a:p>
      </dgm:t>
    </dgm:pt>
    <dgm:pt modelId="{3FE636E3-170B-4604-973B-FC5F376C3AED}">
      <dgm:prSet/>
      <dgm:spPr>
        <a:solidFill>
          <a:srgbClr val="006666"/>
        </a:solidFill>
      </dgm:spPr>
      <dgm:t>
        <a:bodyPr/>
        <a:lstStyle/>
        <a:p>
          <a:pPr rtl="0"/>
          <a:r>
            <a:rPr lang="ru-RU" dirty="0" smtClean="0"/>
            <a:t>2. Выработка предложений по </a:t>
          </a:r>
          <a:r>
            <a:rPr lang="ru-RU" dirty="0" err="1" smtClean="0"/>
            <a:t>приоритизации</a:t>
          </a:r>
          <a:r>
            <a:rPr lang="ru-RU" dirty="0" smtClean="0"/>
            <a:t> расходов, их сокращению или перераспределению.</a:t>
          </a:r>
          <a:endParaRPr lang="ru-RU" dirty="0"/>
        </a:p>
      </dgm:t>
    </dgm:pt>
    <dgm:pt modelId="{FB2EA3C0-E539-4E51-B8E2-56E3D56B0972}" type="parTrans" cxnId="{3A148B23-284D-40D5-8379-F3167C699E72}">
      <dgm:prSet/>
      <dgm:spPr/>
      <dgm:t>
        <a:bodyPr/>
        <a:lstStyle/>
        <a:p>
          <a:endParaRPr lang="ru-RU"/>
        </a:p>
      </dgm:t>
    </dgm:pt>
    <dgm:pt modelId="{A208C35D-8350-45BF-BE33-226E379A1206}" type="sibTrans" cxnId="{3A148B23-284D-40D5-8379-F3167C699E72}">
      <dgm:prSet/>
      <dgm:spPr/>
      <dgm:t>
        <a:bodyPr/>
        <a:lstStyle/>
        <a:p>
          <a:endParaRPr lang="ru-RU"/>
        </a:p>
      </dgm:t>
    </dgm:pt>
    <dgm:pt modelId="{602412B1-4EDA-407D-A5E1-45EF973B4FCC}">
      <dgm:prSet/>
      <dgm:spPr>
        <a:solidFill>
          <a:srgbClr val="006600"/>
        </a:solidFill>
      </dgm:spPr>
      <dgm:t>
        <a:bodyPr/>
        <a:lstStyle/>
        <a:p>
          <a:pPr rtl="0"/>
          <a:r>
            <a:rPr lang="ru-RU" dirty="0" smtClean="0"/>
            <a:t>3. Обеспечить в 2022 году реализацию Плана мероприятий, направленных на рост налоговых и неналоговых доходов консолидированного бюджета Череповецкого муниципального района.</a:t>
          </a:r>
          <a:endParaRPr lang="ru-RU" dirty="0"/>
        </a:p>
      </dgm:t>
    </dgm:pt>
    <dgm:pt modelId="{53FD8F86-32D1-4504-9EA7-EA31C5BCEA09}" type="parTrans" cxnId="{4813C2A0-C3D6-48A0-8DB7-E1CC7496F9B0}">
      <dgm:prSet/>
      <dgm:spPr/>
      <dgm:t>
        <a:bodyPr/>
        <a:lstStyle/>
        <a:p>
          <a:endParaRPr lang="ru-RU"/>
        </a:p>
      </dgm:t>
    </dgm:pt>
    <dgm:pt modelId="{2B7E4009-7353-4710-BB76-FE02B737ED34}" type="sibTrans" cxnId="{4813C2A0-C3D6-48A0-8DB7-E1CC7496F9B0}">
      <dgm:prSet/>
      <dgm:spPr/>
      <dgm:t>
        <a:bodyPr/>
        <a:lstStyle/>
        <a:p>
          <a:endParaRPr lang="ru-RU"/>
        </a:p>
      </dgm:t>
    </dgm:pt>
    <dgm:pt modelId="{71E6A7EB-48C8-49F9-941D-9FB378CC6E8A}">
      <dgm:prSet/>
      <dgm:spPr>
        <a:solidFill>
          <a:srgbClr val="006666"/>
        </a:solidFill>
      </dgm:spPr>
      <dgm:t>
        <a:bodyPr/>
        <a:lstStyle/>
        <a:p>
          <a:pPr rtl="0"/>
          <a:r>
            <a:rPr lang="ru-RU" dirty="0" smtClean="0"/>
            <a:t>4. Продолжить проведение рейдовых мероприятий в с/п района с целью выявления незарегистрированных обособленных подразделений</a:t>
          </a:r>
          <a:endParaRPr lang="ru-RU" dirty="0"/>
        </a:p>
      </dgm:t>
    </dgm:pt>
    <dgm:pt modelId="{E2B897C8-A2E5-4EA3-8D43-47C4724BCAB1}" type="parTrans" cxnId="{15E45D55-EF81-4453-9BDF-1E9C1E3BB765}">
      <dgm:prSet/>
      <dgm:spPr/>
      <dgm:t>
        <a:bodyPr/>
        <a:lstStyle/>
        <a:p>
          <a:endParaRPr lang="ru-RU"/>
        </a:p>
      </dgm:t>
    </dgm:pt>
    <dgm:pt modelId="{9709C289-3D9D-46FE-B7D0-741BA450AC79}" type="sibTrans" cxnId="{15E45D55-EF81-4453-9BDF-1E9C1E3BB765}">
      <dgm:prSet/>
      <dgm:spPr/>
      <dgm:t>
        <a:bodyPr/>
        <a:lstStyle/>
        <a:p>
          <a:endParaRPr lang="ru-RU"/>
        </a:p>
      </dgm:t>
    </dgm:pt>
    <dgm:pt modelId="{2C29DE4D-2711-4064-BFAD-CE7315373588}">
      <dgm:prSet/>
      <dgm:spPr>
        <a:solidFill>
          <a:srgbClr val="006600"/>
        </a:solidFill>
      </dgm:spPr>
      <dgm:t>
        <a:bodyPr/>
        <a:lstStyle/>
        <a:p>
          <a:pPr rtl="0"/>
          <a:r>
            <a:rPr lang="ru-RU" dirty="0" smtClean="0"/>
            <a:t>5. Не допускать образование просроченной кредиторской задолженности и возникновение муниципального долга</a:t>
          </a:r>
          <a:endParaRPr lang="ru-RU" dirty="0"/>
        </a:p>
      </dgm:t>
    </dgm:pt>
    <dgm:pt modelId="{4F1DD119-3629-43FD-BB7F-CBD59387CA4D}" type="parTrans" cxnId="{E0F013D3-660F-4EC1-86E2-4C6EC1ECCEBB}">
      <dgm:prSet/>
      <dgm:spPr/>
      <dgm:t>
        <a:bodyPr/>
        <a:lstStyle/>
        <a:p>
          <a:endParaRPr lang="ru-RU"/>
        </a:p>
      </dgm:t>
    </dgm:pt>
    <dgm:pt modelId="{782899A8-B8D9-43BB-85FE-7C7230D37D77}" type="sibTrans" cxnId="{E0F013D3-660F-4EC1-86E2-4C6EC1ECCEBB}">
      <dgm:prSet/>
      <dgm:spPr/>
      <dgm:t>
        <a:bodyPr/>
        <a:lstStyle/>
        <a:p>
          <a:endParaRPr lang="ru-RU"/>
        </a:p>
      </dgm:t>
    </dgm:pt>
    <dgm:pt modelId="{CF40E933-5C56-4A94-B156-63FDA539CF82}" type="pres">
      <dgm:prSet presAssocID="{5184C837-6114-4F53-8758-8F07A1A76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EC2D1-8381-45A5-9CD2-5C0CE51A67CE}" type="pres">
      <dgm:prSet presAssocID="{498CB883-E0FB-49EF-AE92-CA62D4704CB2}" presName="parentText" presStyleLbl="node1" presStyleIdx="0" presStyleCnt="5" custScaleY="105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94B9E-E4F9-4028-B1DF-9AD3D310FBC3}" type="pres">
      <dgm:prSet presAssocID="{4BF5A408-8912-40AD-BAC7-0410EF21D6BC}" presName="spacer" presStyleCnt="0"/>
      <dgm:spPr/>
    </dgm:pt>
    <dgm:pt modelId="{863DF052-8262-4983-BD1F-A96B728F4213}" type="pres">
      <dgm:prSet presAssocID="{3FE636E3-170B-4604-973B-FC5F376C3AED}" presName="parentText" presStyleLbl="node1" presStyleIdx="1" presStyleCnt="5" custScaleY="50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34717-3B9C-4278-9D0F-7038AEEC99A1}" type="pres">
      <dgm:prSet presAssocID="{A208C35D-8350-45BF-BE33-226E379A1206}" presName="spacer" presStyleCnt="0"/>
      <dgm:spPr/>
    </dgm:pt>
    <dgm:pt modelId="{67DD05E5-2503-425E-BDBF-634D2CAC9270}" type="pres">
      <dgm:prSet presAssocID="{602412B1-4EDA-407D-A5E1-45EF973B4FCC}" presName="parentText" presStyleLbl="node1" presStyleIdx="2" presStyleCnt="5" custScaleY="746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33A28-4EDE-4548-AEA3-BC16AE88ACEB}" type="pres">
      <dgm:prSet presAssocID="{2B7E4009-7353-4710-BB76-FE02B737ED34}" presName="spacer" presStyleCnt="0"/>
      <dgm:spPr/>
    </dgm:pt>
    <dgm:pt modelId="{3E819EF2-7DD8-4F37-9C6B-14A337286235}" type="pres">
      <dgm:prSet presAssocID="{71E6A7EB-48C8-49F9-941D-9FB378CC6E8A}" presName="parentText" presStyleLbl="node1" presStyleIdx="3" presStyleCnt="5" custScaleY="61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1AE2D-E824-414F-8F41-0D6684AAA302}" type="pres">
      <dgm:prSet presAssocID="{9709C289-3D9D-46FE-B7D0-741BA450AC79}" presName="spacer" presStyleCnt="0"/>
      <dgm:spPr/>
    </dgm:pt>
    <dgm:pt modelId="{CDE23977-5D3F-4FA1-AF7B-7BFA54B170AD}" type="pres">
      <dgm:prSet presAssocID="{2C29DE4D-2711-4064-BFAD-CE7315373588}" presName="parentText" presStyleLbl="node1" presStyleIdx="4" presStyleCnt="5" custScaleY="53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3C2A0-C3D6-48A0-8DB7-E1CC7496F9B0}" srcId="{5184C837-6114-4F53-8758-8F07A1A7648A}" destId="{602412B1-4EDA-407D-A5E1-45EF973B4FCC}" srcOrd="2" destOrd="0" parTransId="{53FD8F86-32D1-4504-9EA7-EA31C5BCEA09}" sibTransId="{2B7E4009-7353-4710-BB76-FE02B737ED34}"/>
    <dgm:cxn modelId="{07CB1015-B611-4399-993E-3488A534EE89}" type="presOf" srcId="{3FE636E3-170B-4604-973B-FC5F376C3AED}" destId="{863DF052-8262-4983-BD1F-A96B728F4213}" srcOrd="0" destOrd="0" presId="urn:microsoft.com/office/officeart/2005/8/layout/vList2"/>
    <dgm:cxn modelId="{56C9F42C-9563-4DFA-B8EE-3D889B0A888E}" type="presOf" srcId="{498CB883-E0FB-49EF-AE92-CA62D4704CB2}" destId="{82CEC2D1-8381-45A5-9CD2-5C0CE51A67CE}" srcOrd="0" destOrd="0" presId="urn:microsoft.com/office/officeart/2005/8/layout/vList2"/>
    <dgm:cxn modelId="{BE3EC459-C10D-4D16-91A2-AEA1B1690699}" type="presOf" srcId="{5184C837-6114-4F53-8758-8F07A1A7648A}" destId="{CF40E933-5C56-4A94-B156-63FDA539CF82}" srcOrd="0" destOrd="0" presId="urn:microsoft.com/office/officeart/2005/8/layout/vList2"/>
    <dgm:cxn modelId="{3A148B23-284D-40D5-8379-F3167C699E72}" srcId="{5184C837-6114-4F53-8758-8F07A1A7648A}" destId="{3FE636E3-170B-4604-973B-FC5F376C3AED}" srcOrd="1" destOrd="0" parTransId="{FB2EA3C0-E539-4E51-B8E2-56E3D56B0972}" sibTransId="{A208C35D-8350-45BF-BE33-226E379A1206}"/>
    <dgm:cxn modelId="{48FF3166-300D-4DE1-9A94-BEFF7D3CABAF}" type="presOf" srcId="{602412B1-4EDA-407D-A5E1-45EF973B4FCC}" destId="{67DD05E5-2503-425E-BDBF-634D2CAC9270}" srcOrd="0" destOrd="0" presId="urn:microsoft.com/office/officeart/2005/8/layout/vList2"/>
    <dgm:cxn modelId="{74C12071-4E6E-45A6-BFC6-23996D814C49}" type="presOf" srcId="{71E6A7EB-48C8-49F9-941D-9FB378CC6E8A}" destId="{3E819EF2-7DD8-4F37-9C6B-14A337286235}" srcOrd="0" destOrd="0" presId="urn:microsoft.com/office/officeart/2005/8/layout/vList2"/>
    <dgm:cxn modelId="{162476D0-27AC-4DF5-AF61-A2FA8F3F5DF4}" type="presOf" srcId="{2C29DE4D-2711-4064-BFAD-CE7315373588}" destId="{CDE23977-5D3F-4FA1-AF7B-7BFA54B170AD}" srcOrd="0" destOrd="0" presId="urn:microsoft.com/office/officeart/2005/8/layout/vList2"/>
    <dgm:cxn modelId="{0B1D6F5C-A5BD-4660-B80E-EAC8CFE88487}" srcId="{5184C837-6114-4F53-8758-8F07A1A7648A}" destId="{498CB883-E0FB-49EF-AE92-CA62D4704CB2}" srcOrd="0" destOrd="0" parTransId="{8D78CAA6-6B52-4007-ABC4-B2FA9ECF81BE}" sibTransId="{4BF5A408-8912-40AD-BAC7-0410EF21D6BC}"/>
    <dgm:cxn modelId="{E0F013D3-660F-4EC1-86E2-4C6EC1ECCEBB}" srcId="{5184C837-6114-4F53-8758-8F07A1A7648A}" destId="{2C29DE4D-2711-4064-BFAD-CE7315373588}" srcOrd="4" destOrd="0" parTransId="{4F1DD119-3629-43FD-BB7F-CBD59387CA4D}" sibTransId="{782899A8-B8D9-43BB-85FE-7C7230D37D77}"/>
    <dgm:cxn modelId="{15E45D55-EF81-4453-9BDF-1E9C1E3BB765}" srcId="{5184C837-6114-4F53-8758-8F07A1A7648A}" destId="{71E6A7EB-48C8-49F9-941D-9FB378CC6E8A}" srcOrd="3" destOrd="0" parTransId="{E2B897C8-A2E5-4EA3-8D43-47C4724BCAB1}" sibTransId="{9709C289-3D9D-46FE-B7D0-741BA450AC79}"/>
    <dgm:cxn modelId="{FA075FC9-F8AF-4DCF-9CF4-A9312EF41B3E}" type="presParOf" srcId="{CF40E933-5C56-4A94-B156-63FDA539CF82}" destId="{82CEC2D1-8381-45A5-9CD2-5C0CE51A67CE}" srcOrd="0" destOrd="0" presId="urn:microsoft.com/office/officeart/2005/8/layout/vList2"/>
    <dgm:cxn modelId="{BB4A530A-EE51-41FE-BEC6-DF293BB49B1C}" type="presParOf" srcId="{CF40E933-5C56-4A94-B156-63FDA539CF82}" destId="{B0494B9E-E4F9-4028-B1DF-9AD3D310FBC3}" srcOrd="1" destOrd="0" presId="urn:microsoft.com/office/officeart/2005/8/layout/vList2"/>
    <dgm:cxn modelId="{F5822054-4E9E-45CD-A7E0-35B4EEE27D04}" type="presParOf" srcId="{CF40E933-5C56-4A94-B156-63FDA539CF82}" destId="{863DF052-8262-4983-BD1F-A96B728F4213}" srcOrd="2" destOrd="0" presId="urn:microsoft.com/office/officeart/2005/8/layout/vList2"/>
    <dgm:cxn modelId="{71238D2A-9635-42D6-88E4-6CAE3E2DD785}" type="presParOf" srcId="{CF40E933-5C56-4A94-B156-63FDA539CF82}" destId="{AF934717-3B9C-4278-9D0F-7038AEEC99A1}" srcOrd="3" destOrd="0" presId="urn:microsoft.com/office/officeart/2005/8/layout/vList2"/>
    <dgm:cxn modelId="{245AD376-A2F0-44F4-9066-D8CF3968560C}" type="presParOf" srcId="{CF40E933-5C56-4A94-B156-63FDA539CF82}" destId="{67DD05E5-2503-425E-BDBF-634D2CAC9270}" srcOrd="4" destOrd="0" presId="urn:microsoft.com/office/officeart/2005/8/layout/vList2"/>
    <dgm:cxn modelId="{87A826F2-65F8-4CB6-BED3-4D345AF33CE8}" type="presParOf" srcId="{CF40E933-5C56-4A94-B156-63FDA539CF82}" destId="{98B33A28-4EDE-4548-AEA3-BC16AE88ACEB}" srcOrd="5" destOrd="0" presId="urn:microsoft.com/office/officeart/2005/8/layout/vList2"/>
    <dgm:cxn modelId="{C1BDE283-6D10-466B-A08C-77BAF9834AF0}" type="presParOf" srcId="{CF40E933-5C56-4A94-B156-63FDA539CF82}" destId="{3E819EF2-7DD8-4F37-9C6B-14A337286235}" srcOrd="6" destOrd="0" presId="urn:microsoft.com/office/officeart/2005/8/layout/vList2"/>
    <dgm:cxn modelId="{D82D51D9-EFB6-4C78-9A29-F853C9E2A57E}" type="presParOf" srcId="{CF40E933-5C56-4A94-B156-63FDA539CF82}" destId="{3071AE2D-E824-414F-8F41-0D6684AAA302}" srcOrd="7" destOrd="0" presId="urn:microsoft.com/office/officeart/2005/8/layout/vList2"/>
    <dgm:cxn modelId="{71F40641-825F-4620-9CF9-F4EC0AF6CF4E}" type="presParOf" srcId="{CF40E933-5C56-4A94-B156-63FDA539CF82}" destId="{CDE23977-5D3F-4FA1-AF7B-7BFA54B170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8A661-D2B8-4905-8DC3-F0C81CDEE121}">
      <dsp:nvSpPr>
        <dsp:cNvPr id="0" name=""/>
        <dsp:cNvSpPr/>
      </dsp:nvSpPr>
      <dsp:spPr>
        <a:xfrm>
          <a:off x="0" y="231844"/>
          <a:ext cx="8827087" cy="1216800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Расширение налогового потенциала бюджета района за счет создания комфортных для субъектов предпринимательства условий развития бизнеса и привлечения инвестиций в экономику района</a:t>
          </a:r>
          <a:endParaRPr lang="ru-RU" sz="2000" b="1" kern="1200" dirty="0"/>
        </a:p>
      </dsp:txBody>
      <dsp:txXfrm>
        <a:off x="59399" y="291243"/>
        <a:ext cx="8708289" cy="1098002"/>
      </dsp:txXfrm>
    </dsp:sp>
    <dsp:sp modelId="{1C2D40DD-D560-4AD2-B52D-6C19716A6425}">
      <dsp:nvSpPr>
        <dsp:cNvPr id="0" name=""/>
        <dsp:cNvSpPr/>
      </dsp:nvSpPr>
      <dsp:spPr>
        <a:xfrm>
          <a:off x="0" y="1635844"/>
          <a:ext cx="8827087" cy="904775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Мобилизация резервов доходной базы бюджета района</a:t>
          </a:r>
          <a:endParaRPr lang="ru-RU" sz="2000" b="1" kern="1200" dirty="0"/>
        </a:p>
      </dsp:txBody>
      <dsp:txXfrm>
        <a:off x="44167" y="1680011"/>
        <a:ext cx="8738753" cy="816441"/>
      </dsp:txXfrm>
    </dsp:sp>
    <dsp:sp modelId="{83964466-70CB-4BC9-AAAF-5315268D952F}">
      <dsp:nvSpPr>
        <dsp:cNvPr id="0" name=""/>
        <dsp:cNvSpPr/>
      </dsp:nvSpPr>
      <dsp:spPr>
        <a:xfrm>
          <a:off x="0" y="2727819"/>
          <a:ext cx="8827087" cy="1216800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Популяризация патентной системы налогообложения, уплачиваемый налог по которой в полном объеме поступает в бюджет района</a:t>
          </a:r>
          <a:endParaRPr lang="ru-RU" sz="2000" b="1" kern="1200" dirty="0"/>
        </a:p>
      </dsp:txBody>
      <dsp:txXfrm>
        <a:off x="59399" y="2787218"/>
        <a:ext cx="8708289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C693E-048A-4501-A0F3-D6BAF4999CCC}">
      <dsp:nvSpPr>
        <dsp:cNvPr id="0" name=""/>
        <dsp:cNvSpPr/>
      </dsp:nvSpPr>
      <dsp:spPr>
        <a:xfrm>
          <a:off x="0" y="641865"/>
          <a:ext cx="8904874" cy="582268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Обеспечение долгосрочной сбалансированности бюджета района в условиях ограниченности его доходных источников</a:t>
          </a:r>
          <a:endParaRPr lang="ru-RU" sz="1800" b="1" kern="1200" dirty="0"/>
        </a:p>
      </dsp:txBody>
      <dsp:txXfrm>
        <a:off x="28424" y="670289"/>
        <a:ext cx="8848026" cy="525420"/>
      </dsp:txXfrm>
    </dsp:sp>
    <dsp:sp modelId="{F9469755-78D5-485E-8192-C201D4F3CD9C}">
      <dsp:nvSpPr>
        <dsp:cNvPr id="0" name=""/>
        <dsp:cNvSpPr/>
      </dsp:nvSpPr>
      <dsp:spPr>
        <a:xfrm>
          <a:off x="0" y="1221385"/>
          <a:ext cx="8904874" cy="551334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Укрепление доходной базы бюджета и сокращение задолженности в бюджет района</a:t>
          </a:r>
          <a:endParaRPr lang="ru-RU" sz="1800" b="1" kern="1200" dirty="0"/>
        </a:p>
      </dsp:txBody>
      <dsp:txXfrm>
        <a:off x="26914" y="1248299"/>
        <a:ext cx="8851046" cy="497506"/>
      </dsp:txXfrm>
    </dsp:sp>
    <dsp:sp modelId="{E7C2EFCE-2CA5-4897-AF43-81B952687058}">
      <dsp:nvSpPr>
        <dsp:cNvPr id="0" name=""/>
        <dsp:cNvSpPr/>
      </dsp:nvSpPr>
      <dsp:spPr>
        <a:xfrm>
          <a:off x="0" y="1781667"/>
          <a:ext cx="8904874" cy="73008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Привлечение инвестиций в экономику района в целях ее устойчивого развития и повышения конкурентоспособности</a:t>
          </a:r>
          <a:endParaRPr lang="ru-RU" sz="1800" b="1" kern="1200" dirty="0"/>
        </a:p>
      </dsp:txBody>
      <dsp:txXfrm>
        <a:off x="35640" y="1817307"/>
        <a:ext cx="8833594" cy="658800"/>
      </dsp:txXfrm>
    </dsp:sp>
    <dsp:sp modelId="{94F60727-FE5F-46CD-91B7-3F5DF5F113A1}">
      <dsp:nvSpPr>
        <dsp:cNvPr id="0" name=""/>
        <dsp:cNvSpPr/>
      </dsp:nvSpPr>
      <dsp:spPr>
        <a:xfrm>
          <a:off x="0" y="2545335"/>
          <a:ext cx="8904874" cy="557635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Приоритизация</a:t>
          </a:r>
          <a:r>
            <a:rPr lang="ru-RU" sz="1800" b="1" kern="1200" dirty="0" smtClean="0"/>
            <a:t>  и повышение эффективности бюджетных расходов</a:t>
          </a:r>
          <a:endParaRPr lang="ru-RU" sz="1800" b="1" kern="1200" dirty="0"/>
        </a:p>
      </dsp:txBody>
      <dsp:txXfrm>
        <a:off x="27221" y="2572556"/>
        <a:ext cx="8850432" cy="503193"/>
      </dsp:txXfrm>
    </dsp:sp>
    <dsp:sp modelId="{509AAD07-4AF7-46DE-8D3E-4FFB775766D5}">
      <dsp:nvSpPr>
        <dsp:cNvPr id="0" name=""/>
        <dsp:cNvSpPr/>
      </dsp:nvSpPr>
      <dsp:spPr>
        <a:xfrm>
          <a:off x="0" y="3111926"/>
          <a:ext cx="8904874" cy="73008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Социальная направленность бюджета за счет концентрации расходов на приоритетных направлениях</a:t>
          </a:r>
          <a:endParaRPr lang="ru-RU" sz="1800" b="1" kern="1200" dirty="0"/>
        </a:p>
      </dsp:txBody>
      <dsp:txXfrm>
        <a:off x="35640" y="3147566"/>
        <a:ext cx="8833594" cy="658800"/>
      </dsp:txXfrm>
    </dsp:sp>
    <dsp:sp modelId="{A8931B0E-DA38-4D61-8D13-BC9B4645B27C}">
      <dsp:nvSpPr>
        <dsp:cNvPr id="0" name=""/>
        <dsp:cNvSpPr/>
      </dsp:nvSpPr>
      <dsp:spPr>
        <a:xfrm>
          <a:off x="0" y="3850952"/>
          <a:ext cx="8904874" cy="730080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Совершенствование муниципального финансового контроля с целью его ориентации на оценку эффективности бюджетных расходов</a:t>
          </a:r>
          <a:endParaRPr lang="ru-RU" sz="1800" b="1" kern="1200" dirty="0"/>
        </a:p>
      </dsp:txBody>
      <dsp:txXfrm>
        <a:off x="35640" y="3886592"/>
        <a:ext cx="8833594" cy="658800"/>
      </dsp:txXfrm>
    </dsp:sp>
    <dsp:sp modelId="{8E08C0E2-D32A-4D53-951C-602781FCF549}">
      <dsp:nvSpPr>
        <dsp:cNvPr id="0" name=""/>
        <dsp:cNvSpPr/>
      </dsp:nvSpPr>
      <dsp:spPr>
        <a:xfrm>
          <a:off x="0" y="4555127"/>
          <a:ext cx="8904874" cy="469324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Открытость и прозрачность бюджета района и бюджетного процесса для граждан</a:t>
          </a:r>
          <a:endParaRPr lang="ru-RU" sz="1800" b="1" kern="1200" dirty="0"/>
        </a:p>
      </dsp:txBody>
      <dsp:txXfrm>
        <a:off x="22911" y="4578038"/>
        <a:ext cx="8859052" cy="423502"/>
      </dsp:txXfrm>
    </dsp:sp>
    <dsp:sp modelId="{C3EE13D6-8463-47A5-B85D-951D7FC4F1A8}">
      <dsp:nvSpPr>
        <dsp:cNvPr id="0" name=""/>
        <dsp:cNvSpPr/>
      </dsp:nvSpPr>
      <dsp:spPr>
        <a:xfrm>
          <a:off x="0" y="5024448"/>
          <a:ext cx="8904874" cy="444640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Совершенствование системы межбюджетных отношений</a:t>
          </a:r>
          <a:endParaRPr lang="ru-RU" sz="1800" b="1" kern="1200" dirty="0"/>
        </a:p>
      </dsp:txBody>
      <dsp:txXfrm>
        <a:off x="21706" y="5046154"/>
        <a:ext cx="8861462" cy="401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D2135-A151-40D9-8A13-5B041B0F2A2D}">
      <dsp:nvSpPr>
        <dsp:cNvPr id="0" name=""/>
        <dsp:cNvSpPr/>
      </dsp:nvSpPr>
      <dsp:spPr>
        <a:xfrm>
          <a:off x="0" y="0"/>
          <a:ext cx="2768852" cy="2768852"/>
        </a:xfrm>
        <a:prstGeom prst="pie">
          <a:avLst>
            <a:gd name="adj1" fmla="val 5400000"/>
            <a:gd name="adj2" fmla="val 1620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C8E5E-99EE-4211-A79D-8A8D322C2A39}">
      <dsp:nvSpPr>
        <dsp:cNvPr id="0" name=""/>
        <dsp:cNvSpPr/>
      </dsp:nvSpPr>
      <dsp:spPr>
        <a:xfrm>
          <a:off x="1384426" y="0"/>
          <a:ext cx="7129732" cy="2768852"/>
        </a:xfrm>
        <a:prstGeom prst="rect">
          <a:avLst/>
        </a:prstGeom>
        <a:solidFill>
          <a:srgbClr val="006600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</a:rPr>
            <a:t>ОАО «</a:t>
          </a:r>
          <a:r>
            <a:rPr lang="ru-RU" sz="2700" kern="1200" dirty="0" err="1" smtClean="0">
              <a:solidFill>
                <a:schemeClr val="bg1"/>
              </a:solidFill>
            </a:rPr>
            <a:t>Племпредприятие</a:t>
          </a:r>
          <a:r>
            <a:rPr lang="ru-RU" sz="2700" kern="1200" dirty="0" smtClean="0">
              <a:solidFill>
                <a:schemeClr val="bg1"/>
              </a:solidFill>
            </a:rPr>
            <a:t> «Череповецкое»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1384426" y="0"/>
        <a:ext cx="7129732" cy="588381"/>
      </dsp:txXfrm>
    </dsp:sp>
    <dsp:sp modelId="{971AE590-D1A9-445E-B83F-1FD9AB134945}">
      <dsp:nvSpPr>
        <dsp:cNvPr id="0" name=""/>
        <dsp:cNvSpPr/>
      </dsp:nvSpPr>
      <dsp:spPr>
        <a:xfrm>
          <a:off x="363411" y="588381"/>
          <a:ext cx="2042028" cy="2042028"/>
        </a:xfrm>
        <a:prstGeom prst="pie">
          <a:avLst>
            <a:gd name="adj1" fmla="val 5400000"/>
            <a:gd name="adj2" fmla="val 16200000"/>
          </a:avLst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FEBAE-B0A2-4741-946D-01C3F4487568}">
      <dsp:nvSpPr>
        <dsp:cNvPr id="0" name=""/>
        <dsp:cNvSpPr/>
      </dsp:nvSpPr>
      <dsp:spPr>
        <a:xfrm>
          <a:off x="1384426" y="588381"/>
          <a:ext cx="7129732" cy="2042028"/>
        </a:xfrm>
        <a:prstGeom prst="rect">
          <a:avLst/>
        </a:prstGeom>
        <a:solidFill>
          <a:srgbClr val="339966">
            <a:alpha val="89804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</a:rPr>
            <a:t>ООО ТК </a:t>
          </a:r>
          <a:r>
            <a:rPr lang="ru-RU" sz="2700" kern="1200" dirty="0" err="1" smtClean="0">
              <a:solidFill>
                <a:schemeClr val="bg1"/>
              </a:solidFill>
            </a:rPr>
            <a:t>Тоншаловский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1384426" y="588381"/>
        <a:ext cx="7129732" cy="588381"/>
      </dsp:txXfrm>
    </dsp:sp>
    <dsp:sp modelId="{63333B08-6054-46E9-B64F-5D5286045425}">
      <dsp:nvSpPr>
        <dsp:cNvPr id="0" name=""/>
        <dsp:cNvSpPr/>
      </dsp:nvSpPr>
      <dsp:spPr>
        <a:xfrm>
          <a:off x="726823" y="1176762"/>
          <a:ext cx="1315204" cy="1315204"/>
        </a:xfrm>
        <a:prstGeom prst="pie">
          <a:avLst>
            <a:gd name="adj1" fmla="val 5400000"/>
            <a:gd name="adj2" fmla="val 1620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2299F-1C63-416B-92F2-98D89AD438F9}">
      <dsp:nvSpPr>
        <dsp:cNvPr id="0" name=""/>
        <dsp:cNvSpPr/>
      </dsp:nvSpPr>
      <dsp:spPr>
        <a:xfrm>
          <a:off x="1384426" y="1176762"/>
          <a:ext cx="7129732" cy="1315204"/>
        </a:xfrm>
        <a:prstGeom prst="rect">
          <a:avLst/>
        </a:prstGeom>
        <a:solidFill>
          <a:srgbClr val="006600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</a:rPr>
            <a:t>Колхоз «</a:t>
          </a:r>
          <a:r>
            <a:rPr lang="ru-RU" sz="2700" kern="1200" dirty="0" err="1" smtClean="0">
              <a:solidFill>
                <a:schemeClr val="bg1"/>
              </a:solidFill>
            </a:rPr>
            <a:t>Южок</a:t>
          </a:r>
          <a:r>
            <a:rPr lang="ru-RU" sz="2700" kern="1200" dirty="0" smtClean="0">
              <a:solidFill>
                <a:schemeClr val="bg1"/>
              </a:solidFill>
            </a:rPr>
            <a:t>»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1384426" y="1176762"/>
        <a:ext cx="7129732" cy="588381"/>
      </dsp:txXfrm>
    </dsp:sp>
    <dsp:sp modelId="{00718FFB-A729-4628-BE3B-8D56E171DE4D}">
      <dsp:nvSpPr>
        <dsp:cNvPr id="0" name=""/>
        <dsp:cNvSpPr/>
      </dsp:nvSpPr>
      <dsp:spPr>
        <a:xfrm>
          <a:off x="1090235" y="1765143"/>
          <a:ext cx="588381" cy="588381"/>
        </a:xfrm>
        <a:prstGeom prst="pie">
          <a:avLst>
            <a:gd name="adj1" fmla="val 5400000"/>
            <a:gd name="adj2" fmla="val 16200000"/>
          </a:avLst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9BAD9-5A65-4862-B55E-A651703A3314}">
      <dsp:nvSpPr>
        <dsp:cNvPr id="0" name=""/>
        <dsp:cNvSpPr/>
      </dsp:nvSpPr>
      <dsp:spPr>
        <a:xfrm>
          <a:off x="1384426" y="1728192"/>
          <a:ext cx="7129732" cy="588381"/>
        </a:xfrm>
        <a:prstGeom prst="rect">
          <a:avLst/>
        </a:prstGeom>
        <a:solidFill>
          <a:srgbClr val="339966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</a:rPr>
            <a:t>Колхоз «</a:t>
          </a:r>
          <a:r>
            <a:rPr lang="ru-RU" sz="2700" kern="1200" dirty="0" err="1" smtClean="0">
              <a:solidFill>
                <a:schemeClr val="bg1"/>
              </a:solidFill>
            </a:rPr>
            <a:t>Батран</a:t>
          </a:r>
          <a:r>
            <a:rPr lang="ru-RU" sz="2700" kern="1200" dirty="0" smtClean="0">
              <a:solidFill>
                <a:schemeClr val="bg1"/>
              </a:solidFill>
            </a:rPr>
            <a:t>» 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1384426" y="1728192"/>
        <a:ext cx="7129732" cy="588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CA9A6-987A-405D-9DFE-AD4552462A4C}">
      <dsp:nvSpPr>
        <dsp:cNvPr id="0" name=""/>
        <dsp:cNvSpPr/>
      </dsp:nvSpPr>
      <dsp:spPr>
        <a:xfrm>
          <a:off x="0" y="3104"/>
          <a:ext cx="8683071" cy="954719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за выбросы загрязняющих веществ в атмосферный           воздух стационарными объектами</a:t>
          </a:r>
          <a:endParaRPr lang="ru-RU" sz="2400" kern="1200" dirty="0"/>
        </a:p>
      </dsp:txBody>
      <dsp:txXfrm>
        <a:off x="46606" y="49710"/>
        <a:ext cx="8589859" cy="861507"/>
      </dsp:txXfrm>
    </dsp:sp>
    <dsp:sp modelId="{F94A202E-8346-4CD0-B7A3-22509D0CE666}">
      <dsp:nvSpPr>
        <dsp:cNvPr id="0" name=""/>
        <dsp:cNvSpPr/>
      </dsp:nvSpPr>
      <dsp:spPr>
        <a:xfrm>
          <a:off x="0" y="1008112"/>
          <a:ext cx="8683071" cy="954719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за сбросы загрязняющих веществ в водные объекты</a:t>
          </a:r>
          <a:endParaRPr lang="ru-RU" sz="2400" kern="1200" dirty="0"/>
        </a:p>
      </dsp:txBody>
      <dsp:txXfrm>
        <a:off x="46606" y="1054718"/>
        <a:ext cx="8589859" cy="861507"/>
      </dsp:txXfrm>
    </dsp:sp>
    <dsp:sp modelId="{986014B1-6888-4A59-9405-E2DBFF5D2B10}">
      <dsp:nvSpPr>
        <dsp:cNvPr id="0" name=""/>
        <dsp:cNvSpPr/>
      </dsp:nvSpPr>
      <dsp:spPr>
        <a:xfrm>
          <a:off x="0" y="2050783"/>
          <a:ext cx="8683071" cy="954719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за размещение отходов производства</a:t>
          </a:r>
          <a:endParaRPr lang="ru-RU" sz="2400" kern="1200" dirty="0"/>
        </a:p>
      </dsp:txBody>
      <dsp:txXfrm>
        <a:off x="46606" y="2097389"/>
        <a:ext cx="8589859" cy="861507"/>
      </dsp:txXfrm>
    </dsp:sp>
    <dsp:sp modelId="{1DAAE590-2014-48D9-AAA4-31C98FE19C0F}">
      <dsp:nvSpPr>
        <dsp:cNvPr id="0" name=""/>
        <dsp:cNvSpPr/>
      </dsp:nvSpPr>
      <dsp:spPr>
        <a:xfrm>
          <a:off x="0" y="3074624"/>
          <a:ext cx="8683071" cy="954719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за размещение твердых бытовых отходов</a:t>
          </a:r>
          <a:endParaRPr lang="ru-RU" sz="2400" kern="1200" dirty="0"/>
        </a:p>
      </dsp:txBody>
      <dsp:txXfrm>
        <a:off x="46606" y="3121230"/>
        <a:ext cx="8589859" cy="861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AC487-B218-4873-90FC-F7D974EDC15C}">
      <dsp:nvSpPr>
        <dsp:cNvPr id="0" name=""/>
        <dsp:cNvSpPr/>
      </dsp:nvSpPr>
      <dsp:spPr>
        <a:xfrm>
          <a:off x="0" y="1224136"/>
          <a:ext cx="8755078" cy="635778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доходы от оказания платных услуг</a:t>
          </a:r>
          <a:endParaRPr lang="ru-RU" sz="2400" b="1" kern="1200" dirty="0" smtClean="0"/>
        </a:p>
      </dsp:txBody>
      <dsp:txXfrm>
        <a:off x="31036" y="1255172"/>
        <a:ext cx="8693006" cy="573706"/>
      </dsp:txXfrm>
    </dsp:sp>
    <dsp:sp modelId="{79C906F0-DB9F-4F2B-9B75-64ECCF22A360}">
      <dsp:nvSpPr>
        <dsp:cNvPr id="0" name=""/>
        <dsp:cNvSpPr/>
      </dsp:nvSpPr>
      <dsp:spPr>
        <a:xfrm>
          <a:off x="0" y="2232244"/>
          <a:ext cx="8755078" cy="615810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возвраты дебиторской задолженности</a:t>
          </a:r>
          <a:endParaRPr lang="ru-RU" sz="2400" b="1" kern="1200" dirty="0"/>
        </a:p>
      </dsp:txBody>
      <dsp:txXfrm>
        <a:off x="30061" y="2262305"/>
        <a:ext cx="8694956" cy="555688"/>
      </dsp:txXfrm>
    </dsp:sp>
    <dsp:sp modelId="{5C980BB6-03BA-4221-9E5F-F8C39CDC9CA7}">
      <dsp:nvSpPr>
        <dsp:cNvPr id="0" name=""/>
        <dsp:cNvSpPr/>
      </dsp:nvSpPr>
      <dsp:spPr>
        <a:xfrm>
          <a:off x="0" y="3233666"/>
          <a:ext cx="8755078" cy="582762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возмещение расходов по содержанию имущества</a:t>
          </a:r>
          <a:endParaRPr lang="ru-RU" sz="2400" b="0" kern="1200" dirty="0"/>
        </a:p>
      </dsp:txBody>
      <dsp:txXfrm>
        <a:off x="28448" y="3262114"/>
        <a:ext cx="8698182" cy="525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39309-A20A-4F71-B5FC-90781D696ABC}">
      <dsp:nvSpPr>
        <dsp:cNvPr id="0" name=""/>
        <dsp:cNvSpPr/>
      </dsp:nvSpPr>
      <dsp:spPr>
        <a:xfrm>
          <a:off x="0" y="2459"/>
          <a:ext cx="8712968" cy="630444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Комитет гражданской защиты и социальной безопасности Вологодской области - 37,0  тыс. руб.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0776" y="33235"/>
        <a:ext cx="8651416" cy="568892"/>
      </dsp:txXfrm>
    </dsp:sp>
    <dsp:sp modelId="{EEAFDBF7-760C-4FFF-90E8-E3AAF7627E67}">
      <dsp:nvSpPr>
        <dsp:cNvPr id="0" name=""/>
        <dsp:cNvSpPr/>
      </dsp:nvSpPr>
      <dsp:spPr>
        <a:xfrm>
          <a:off x="0" y="636963"/>
          <a:ext cx="8712968" cy="630444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Департамент по обеспечению деятельности мировых судей Вологодской области - 32,0  тыс. руб.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0776" y="667739"/>
        <a:ext cx="8651416" cy="568892"/>
      </dsp:txXfrm>
    </dsp:sp>
    <dsp:sp modelId="{126A640A-70DE-4BC4-B095-02A305EDBB88}">
      <dsp:nvSpPr>
        <dsp:cNvPr id="0" name=""/>
        <dsp:cNvSpPr/>
      </dsp:nvSpPr>
      <dsp:spPr>
        <a:xfrm>
          <a:off x="0" y="1271467"/>
          <a:ext cx="8712968" cy="435801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Государственная жилищная инспекция Вологодской области - 290,0  тыс. руб.</a:t>
          </a:r>
          <a:endParaRPr lang="ru-RU" sz="1800" b="1" kern="1200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sp:txBody>
      <dsp:txXfrm>
        <a:off x="21274" y="1292741"/>
        <a:ext cx="8670420" cy="393253"/>
      </dsp:txXfrm>
    </dsp:sp>
    <dsp:sp modelId="{6CFA4338-572C-449F-92AE-EF3B829E4428}">
      <dsp:nvSpPr>
        <dsp:cNvPr id="0" name=""/>
        <dsp:cNvSpPr/>
      </dsp:nvSpPr>
      <dsp:spPr>
        <a:xfrm>
          <a:off x="0" y="1711327"/>
          <a:ext cx="8712968" cy="630444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Северное межрегиональное Управление Федеральной службы по надзору в сфере природопользования (</a:t>
          </a:r>
          <a:r>
            <a:rPr lang="ru-RU" sz="1800" b="1" kern="1200" dirty="0" err="1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Росприроднадзора</a:t>
          </a: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) - 9,0  тыс. руб.</a:t>
          </a:r>
          <a:endParaRPr lang="ru-RU" sz="1800" b="1" kern="1200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sp:txBody>
      <dsp:txXfrm>
        <a:off x="30776" y="1742103"/>
        <a:ext cx="8651416" cy="568892"/>
      </dsp:txXfrm>
    </dsp:sp>
    <dsp:sp modelId="{FC0671C3-BA05-458D-84F9-A30B3043E142}">
      <dsp:nvSpPr>
        <dsp:cNvPr id="0" name=""/>
        <dsp:cNvSpPr/>
      </dsp:nvSpPr>
      <dsp:spPr>
        <a:xfrm>
          <a:off x="0" y="2345832"/>
          <a:ext cx="8712968" cy="427447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Департамент лесного комплекса Вологодской области - 214,0  тыс. руб.</a:t>
          </a:r>
          <a:endParaRPr lang="ru-RU" sz="1800" b="1" kern="1200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sp:txBody>
      <dsp:txXfrm>
        <a:off x="20866" y="2366698"/>
        <a:ext cx="8671236" cy="385715"/>
      </dsp:txXfrm>
    </dsp:sp>
    <dsp:sp modelId="{BE25630C-CA23-4D29-8CFC-CFD7A1131C63}">
      <dsp:nvSpPr>
        <dsp:cNvPr id="0" name=""/>
        <dsp:cNvSpPr/>
      </dsp:nvSpPr>
      <dsp:spPr>
        <a:xfrm>
          <a:off x="0" y="2777339"/>
          <a:ext cx="8712968" cy="630444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Управление Федеральной службы судебных приставов по Вологодской области - 28,0  тыс. руб.</a:t>
          </a:r>
          <a:endParaRPr lang="ru-RU" sz="1800" b="1" kern="1200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sp:txBody>
      <dsp:txXfrm>
        <a:off x="30776" y="2808115"/>
        <a:ext cx="8651416" cy="568892"/>
      </dsp:txXfrm>
    </dsp:sp>
    <dsp:sp modelId="{64C92F4A-3567-4BC3-9C3E-01D3AA80CF64}">
      <dsp:nvSpPr>
        <dsp:cNvPr id="0" name=""/>
        <dsp:cNvSpPr/>
      </dsp:nvSpPr>
      <dsp:spPr>
        <a:xfrm>
          <a:off x="0" y="3411843"/>
          <a:ext cx="8712968" cy="630444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bg1"/>
              </a:solidFill>
            </a:rPr>
            <a:t>Департамент по охране, контролю, регулированию использования объектов животного мира Вологодской области - 18,0 тыс. руб.</a:t>
          </a:r>
          <a:endParaRPr lang="ru-RU" sz="1800" b="1" i="0" u="none" kern="1200" dirty="0">
            <a:solidFill>
              <a:schemeClr val="bg1"/>
            </a:solidFill>
          </a:endParaRPr>
        </a:p>
      </dsp:txBody>
      <dsp:txXfrm>
        <a:off x="30776" y="3442619"/>
        <a:ext cx="8651416" cy="568892"/>
      </dsp:txXfrm>
    </dsp:sp>
    <dsp:sp modelId="{5E5E2D9F-F04C-468B-BC4C-2B0E7051121B}">
      <dsp:nvSpPr>
        <dsp:cNvPr id="0" name=""/>
        <dsp:cNvSpPr/>
      </dsp:nvSpPr>
      <dsp:spPr>
        <a:xfrm>
          <a:off x="0" y="4046347"/>
          <a:ext cx="8712968" cy="630444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bg1"/>
              </a:solidFill>
            </a:rPr>
            <a:t>Управление Федеральной налоговой службы по Вологодской области - 11,0  тыс. руб.</a:t>
          </a:r>
          <a:endParaRPr lang="ru-RU" sz="1800" b="1" i="0" u="none" kern="1200" dirty="0">
            <a:solidFill>
              <a:schemeClr val="bg1"/>
            </a:solidFill>
          </a:endParaRPr>
        </a:p>
      </dsp:txBody>
      <dsp:txXfrm>
        <a:off x="30776" y="4077123"/>
        <a:ext cx="8651416" cy="568892"/>
      </dsp:txXfrm>
    </dsp:sp>
    <dsp:sp modelId="{0CFB1DFB-5DB8-4EB5-8F00-18C7D54DFFF2}">
      <dsp:nvSpPr>
        <dsp:cNvPr id="0" name=""/>
        <dsp:cNvSpPr/>
      </dsp:nvSpPr>
      <dsp:spPr>
        <a:xfrm>
          <a:off x="0" y="4680851"/>
          <a:ext cx="8712968" cy="429257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/>
            </a:rPr>
            <a:t>Администрация Череповецкого муниципального района – 282,4 тыс. руб.</a:t>
          </a:r>
          <a:endParaRPr lang="ru-RU" sz="1800" b="1" kern="1200" dirty="0">
            <a:solidFill>
              <a:schemeClr val="bg1"/>
            </a:solidFill>
            <a:latin typeface="+mn-lt"/>
            <a:ea typeface="Times New Roman"/>
            <a:cs typeface="Times New Roman"/>
          </a:endParaRPr>
        </a:p>
      </dsp:txBody>
      <dsp:txXfrm>
        <a:off x="20955" y="4701806"/>
        <a:ext cx="8671058" cy="3873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EC2D1-8381-45A5-9CD2-5C0CE51A67CE}">
      <dsp:nvSpPr>
        <dsp:cNvPr id="0" name=""/>
        <dsp:cNvSpPr/>
      </dsp:nvSpPr>
      <dsp:spPr>
        <a:xfrm>
          <a:off x="0" y="143258"/>
          <a:ext cx="8785224" cy="1547955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 Мониторинг деятельности предприятий, организаций в районе в условиях ухудшающейся экономической ситуации в результате введения ограничительных мер в отношении РФ с комплексной оценкой прогнозируемых рисков по исполнению бюджета района, в т. ч. по оценке сокращения поступления налоговых и неналоговых доходов в сравнении с запланированным уровнем.</a:t>
          </a:r>
          <a:endParaRPr lang="ru-RU" sz="1700" kern="1200" dirty="0"/>
        </a:p>
      </dsp:txBody>
      <dsp:txXfrm>
        <a:off x="75565" y="218823"/>
        <a:ext cx="8634094" cy="1396825"/>
      </dsp:txXfrm>
    </dsp:sp>
    <dsp:sp modelId="{863DF052-8262-4983-BD1F-A96B728F4213}">
      <dsp:nvSpPr>
        <dsp:cNvPr id="0" name=""/>
        <dsp:cNvSpPr/>
      </dsp:nvSpPr>
      <dsp:spPr>
        <a:xfrm>
          <a:off x="0" y="1740173"/>
          <a:ext cx="8785224" cy="743936"/>
        </a:xfrm>
        <a:prstGeom prst="round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 Выработка предложений по </a:t>
          </a:r>
          <a:r>
            <a:rPr lang="ru-RU" sz="1700" kern="1200" dirty="0" err="1" smtClean="0"/>
            <a:t>приоритизации</a:t>
          </a:r>
          <a:r>
            <a:rPr lang="ru-RU" sz="1700" kern="1200" dirty="0" smtClean="0"/>
            <a:t> расходов, их сокращению или перераспределению.</a:t>
          </a:r>
          <a:endParaRPr lang="ru-RU" sz="1700" kern="1200" dirty="0"/>
        </a:p>
      </dsp:txBody>
      <dsp:txXfrm>
        <a:off x="36316" y="1776489"/>
        <a:ext cx="8712592" cy="671304"/>
      </dsp:txXfrm>
    </dsp:sp>
    <dsp:sp modelId="{67DD05E5-2503-425E-BDBF-634D2CAC9270}">
      <dsp:nvSpPr>
        <dsp:cNvPr id="0" name=""/>
        <dsp:cNvSpPr/>
      </dsp:nvSpPr>
      <dsp:spPr>
        <a:xfrm>
          <a:off x="0" y="2533070"/>
          <a:ext cx="8785224" cy="1098507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 Обеспечить в 2022 году реализацию Плана мероприятий, направленных на рост налоговых и неналоговых доходов консолидированного бюджета Череповецкого муниципального района.</a:t>
          </a:r>
          <a:endParaRPr lang="ru-RU" sz="1700" kern="1200" dirty="0"/>
        </a:p>
      </dsp:txBody>
      <dsp:txXfrm>
        <a:off x="53625" y="2586695"/>
        <a:ext cx="8677974" cy="991257"/>
      </dsp:txXfrm>
    </dsp:sp>
    <dsp:sp modelId="{3E819EF2-7DD8-4F37-9C6B-14A337286235}">
      <dsp:nvSpPr>
        <dsp:cNvPr id="0" name=""/>
        <dsp:cNvSpPr/>
      </dsp:nvSpPr>
      <dsp:spPr>
        <a:xfrm>
          <a:off x="0" y="3680538"/>
          <a:ext cx="8785224" cy="902058"/>
        </a:xfrm>
        <a:prstGeom prst="round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4. Продолжить проведение рейдовых мероприятий в с/п района с целью выявления незарегистрированных обособленных подразделений</a:t>
          </a:r>
          <a:endParaRPr lang="ru-RU" sz="1700" kern="1200" dirty="0"/>
        </a:p>
      </dsp:txBody>
      <dsp:txXfrm>
        <a:off x="44035" y="3724573"/>
        <a:ext cx="8697154" cy="813988"/>
      </dsp:txXfrm>
    </dsp:sp>
    <dsp:sp modelId="{CDE23977-5D3F-4FA1-AF7B-7BFA54B170AD}">
      <dsp:nvSpPr>
        <dsp:cNvPr id="0" name=""/>
        <dsp:cNvSpPr/>
      </dsp:nvSpPr>
      <dsp:spPr>
        <a:xfrm>
          <a:off x="0" y="4631557"/>
          <a:ext cx="8785224" cy="792846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5. Не допускать образование просроченной кредиторской задолженности и возникновение муниципального долга</a:t>
          </a:r>
          <a:endParaRPr lang="ru-RU" sz="1700" kern="1200" dirty="0"/>
        </a:p>
      </dsp:txBody>
      <dsp:txXfrm>
        <a:off x="38704" y="4670261"/>
        <a:ext cx="8707816" cy="715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0.68822</cdr:x>
      <cdr:y>0.2475</cdr:y>
    </cdr:from>
    <cdr:to>
      <cdr:x>0.94071</cdr:x>
      <cdr:y>0.46233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3094" y="331843"/>
          <a:ext cx="4413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67,8%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</cdr:x>
      <cdr:y>0.70513</cdr:y>
    </cdr:from>
    <cdr:to>
      <cdr:x>0.43082</cdr:x>
      <cdr:y>0.86793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1 000,0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0.31667</cdr:x>
      <cdr:y>0.73077</cdr:y>
    </cdr:from>
    <cdr:to>
      <cdr:x>0.325</cdr:x>
      <cdr:y>0.74359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6304" y="4104456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rgbClr val="9900CC"/>
        </a:solidFill>
        <a:ln xmlns:a="http://schemas.openxmlformats.org/drawingml/2006/main">
          <a:solidFill>
            <a:srgbClr val="9900C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0.42391</cdr:x>
      <cdr:y>0.37445</cdr:y>
    </cdr:from>
    <cdr:to>
      <cdr:x>0.42859</cdr:x>
      <cdr:y>0.39447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>
          <a:off x="4135894" y="1162000"/>
          <a:ext cx="45719" cy="62136"/>
        </a:xfrm>
        <a:prstGeom xmlns:a="http://schemas.openxmlformats.org/drawingml/2006/main" prst="rect">
          <a:avLst/>
        </a:prstGeom>
        <a:solidFill xmlns:a="http://schemas.openxmlformats.org/drawingml/2006/main">
          <a:srgbClr val="9900CC"/>
        </a:solidFill>
        <a:ln xmlns:a="http://schemas.openxmlformats.org/drawingml/2006/main">
          <a:solidFill>
            <a:srgbClr val="9900C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0.45885</cdr:x>
      <cdr:y>0.71121</cdr:y>
    </cdr:from>
    <cdr:to>
      <cdr:x>0.54115</cdr:x>
      <cdr:y>0.74605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195762" y="1944216"/>
          <a:ext cx="752475" cy="952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0.48399</cdr:x>
      <cdr:y>0.66551</cdr:y>
    </cdr:from>
    <cdr:to>
      <cdr:x>0.58399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603" y="1819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20 358,8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0.45226</cdr:x>
      <cdr:y>0.27123</cdr:y>
    </cdr:from>
    <cdr:to>
      <cdr:x>0.54027</cdr:x>
      <cdr:y>0.35156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135489" y="761709"/>
          <a:ext cx="804742" cy="225572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0.54307</cdr:x>
      <cdr:y>0.10142</cdr:y>
    </cdr:from>
    <cdr:to>
      <cdr:x>0.61896</cdr:x>
      <cdr:y>0.21722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52934" y="360485"/>
          <a:ext cx="776063" cy="41157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0.43128</cdr:x>
      <cdr:y>0.56757</cdr:y>
    </cdr:from>
    <cdr:to>
      <cdr:x>0.52134</cdr:x>
      <cdr:y>0.91077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78836" y="15121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209,3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0.42194</cdr:x>
      <cdr:y>0.62162</cdr:y>
    </cdr:from>
    <cdr:to>
      <cdr:x>0.42896</cdr:x>
      <cdr:y>0.64865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3968" y="1656184"/>
          <a:ext cx="71363" cy="72008"/>
        </a:xfrm>
        <a:prstGeom xmlns:a="http://schemas.openxmlformats.org/drawingml/2006/main" prst="rect">
          <a:avLst/>
        </a:prstGeom>
        <a:solidFill xmlns:a="http://schemas.openxmlformats.org/drawingml/2006/main">
          <a:srgbClr val="00FFFF"/>
        </a:solidFill>
        <a:ln xmlns:a="http://schemas.openxmlformats.org/drawingml/2006/main">
          <a:solidFill>
            <a:srgbClr val="00FF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6888"/>
          </a:xfrm>
          <a:prstGeom prst="rect">
            <a:avLst/>
          </a:prstGeom>
        </p:spPr>
        <p:txBody>
          <a:bodyPr vert="horz" lIns="92589" tIns="46295" rIns="92589" bIns="4629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1"/>
            <a:ext cx="2951162" cy="496888"/>
          </a:xfrm>
          <a:prstGeom prst="rect">
            <a:avLst/>
          </a:prstGeom>
        </p:spPr>
        <p:txBody>
          <a:bodyPr vert="horz" lIns="92589" tIns="46295" rIns="92589" bIns="4629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55D029-0F61-434F-84EA-23D80249E104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6888"/>
          </a:xfrm>
          <a:prstGeom prst="rect">
            <a:avLst/>
          </a:prstGeom>
        </p:spPr>
        <p:txBody>
          <a:bodyPr vert="horz" lIns="92589" tIns="46295" rIns="92589" bIns="4629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2589" tIns="46295" rIns="92589" bIns="462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C17977-9AF4-49D3-B669-19C4E5ED5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4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6888"/>
          </a:xfrm>
          <a:prstGeom prst="rect">
            <a:avLst/>
          </a:prstGeom>
        </p:spPr>
        <p:txBody>
          <a:bodyPr vert="horz" lIns="92589" tIns="46295" rIns="92589" bIns="4629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1"/>
            <a:ext cx="2951162" cy="496888"/>
          </a:xfrm>
          <a:prstGeom prst="rect">
            <a:avLst/>
          </a:prstGeom>
        </p:spPr>
        <p:txBody>
          <a:bodyPr vert="horz" lIns="92589" tIns="46295" rIns="92589" bIns="4629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B84B8F-CB18-4C7A-AAC3-D4B6CA6CF8C3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9" tIns="46295" rIns="92589" bIns="4629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6712" cy="4473575"/>
          </a:xfrm>
          <a:prstGeom prst="rect">
            <a:avLst/>
          </a:prstGeom>
        </p:spPr>
        <p:txBody>
          <a:bodyPr vert="horz" lIns="92589" tIns="46295" rIns="92589" bIns="462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450"/>
            <a:ext cx="2951163" cy="496888"/>
          </a:xfrm>
          <a:prstGeom prst="rect">
            <a:avLst/>
          </a:prstGeom>
        </p:spPr>
        <p:txBody>
          <a:bodyPr vert="horz" lIns="92589" tIns="46295" rIns="92589" bIns="4629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2589" tIns="46295" rIns="92589" bIns="462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4D5865-48EC-4E83-8D0F-8A14AE963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479A3D-2641-4BE5-AFB3-4F3A3705FCC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58306B-5901-4A96-9A80-81CCF7FB3816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522F83-A6C6-4F0C-A1C3-E301B1FE47C6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B06E63-0033-49F3-B16C-EADFD3330ED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D5865-48EC-4E83-8D0F-8A14AE9631B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16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D5865-48EC-4E83-8D0F-8A14AE9631BA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4D3EB4-75DC-4B58-B990-5FDC3074490C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C8B256-8901-4FE1-B728-9DB9E070A187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D7E6E0-5154-4EF3-ABEF-44FC5DC871CF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90A84B-76E3-4272-9727-A844765577BA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4220AE-46B4-4A07-822E-B6B06D5617B2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DD0DDE-57F0-4460-ABE2-7DCED0998B7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314AE-9399-40FE-A42B-3FD23ADED718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0653B9-2965-4093-BB65-F0DE25B0B4F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8F00B1-B2FB-43B6-8195-E3565F55E531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0ACECB-3F0C-4184-8F33-E5C13C763238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D5865-48EC-4E83-8D0F-8A14AE9631B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8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C996E9-847A-4B2E-B349-319F9ED48492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53FBE-D0D2-4657-A927-E6EF662DBD75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A38AEA-4DAC-4E26-A44D-14CC2545D8F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BEF8-775F-40CE-9E8D-977257BC631F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1640-2416-43D9-9681-0ECD11577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0219-EA10-49FB-9840-64B98ECB3C9B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CB72-1786-4427-964D-EA4EE8A56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DE8E-CC3F-4EAC-92F7-4B52480F9EFF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F7A3-4302-4E2A-AAC0-FA0952868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66C7-889E-4A17-86D9-A6DD799C39C4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B290-9E14-476D-90D9-2EE647EB2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49D7-ACD4-4F59-9334-CBEC51E857BC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5309-6A98-4C29-806A-197978CCB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4B31-51DE-44A6-B813-22107FC4A9B4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B2BD-007A-4EFC-B6E1-8E6031A6A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AC31-1B13-432B-BC54-2C1454D4E3FD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268A-7D64-4707-AAD5-3162CFD42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1EB0-F190-4719-9A63-9EACAA97CF70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C8E1-2B99-446D-9489-E6570D151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92A3-A084-47DA-92C9-D22983DFDFD0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0F6BD-2D58-4358-BA81-0CAF41322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AA0-7573-4A3D-8552-9BF274EDFAEE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01F2-E2CC-4530-B6A5-F337CA454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4F38-1863-4D63-B2B9-8F1C7AEA7D5D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8F6E-0A7B-469A-89D3-53993B784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344D1-0442-4DE9-B855-F5BC4C341CC2}" type="datetime1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58ABC3-6C35-4099-837C-721FE869F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7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4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5.xml"/><Relationship Id="rId9" Type="http://schemas.openxmlformats.org/officeDocument/2006/relationships/oleObject" Target="../embeddings/_____Microsoft_Excel_97-2003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5.jpeg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image" Target="../media/image39.png"/><Relationship Id="rId4" Type="http://schemas.openxmlformats.org/officeDocument/2006/relationships/oleObject" Target="../embeddings/_____Microsoft_Excel_97-20034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138" y="379413"/>
            <a:ext cx="8424862" cy="547211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538" y="1668463"/>
            <a:ext cx="6038850" cy="1470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cs typeface="Arial" pitchFamily="34" charset="0"/>
              </a:rPr>
              <a:t/>
            </a:r>
            <a:br>
              <a:rPr lang="ru-RU" b="1" dirty="0" smtClean="0">
                <a:cs typeface="Arial" pitchFamily="34" charset="0"/>
              </a:rPr>
            </a:br>
            <a:r>
              <a:rPr lang="ru-RU" b="1" dirty="0">
                <a:cs typeface="Arial" pitchFamily="34" charset="0"/>
              </a:rPr>
              <a:t/>
            </a:r>
            <a:br>
              <a:rPr lang="ru-RU" b="1" dirty="0">
                <a:cs typeface="Arial" pitchFamily="34" charset="0"/>
              </a:rPr>
            </a:br>
            <a:r>
              <a:rPr lang="ru-RU" sz="4000" b="1" dirty="0" smtClean="0">
                <a:cs typeface="Arial" pitchFamily="34" charset="0"/>
              </a:rPr>
              <a:t>О бюджете Череповецкого </a:t>
            </a:r>
            <a:br>
              <a:rPr lang="ru-RU" sz="4000" b="1" dirty="0" smtClean="0">
                <a:cs typeface="Arial" pitchFamily="34" charset="0"/>
              </a:rPr>
            </a:br>
            <a:r>
              <a:rPr lang="ru-RU" sz="4000" b="1" dirty="0" smtClean="0">
                <a:cs typeface="Arial" pitchFamily="34" charset="0"/>
              </a:rPr>
              <a:t>муниципального района </a:t>
            </a:r>
            <a:br>
              <a:rPr lang="ru-RU" sz="4000" b="1" dirty="0" smtClean="0">
                <a:cs typeface="Arial" pitchFamily="34" charset="0"/>
              </a:rPr>
            </a:br>
            <a:r>
              <a:rPr lang="ru-RU" sz="4000" b="1" dirty="0" smtClean="0">
                <a:cs typeface="Arial" pitchFamily="34" charset="0"/>
              </a:rPr>
              <a:t>на 2022 год и плановый период 2023 и 2024 годов     (с учетом внесения изменений в решение о бюджете от 24.02.2022, от 31.03.2022, от 26.05.2022)</a:t>
            </a:r>
            <a:endParaRPr lang="ru-RU" sz="4000" b="1" dirty="0">
              <a:cs typeface="Arial" pitchFamily="34" charset="0"/>
            </a:endParaRPr>
          </a:p>
        </p:txBody>
      </p:sp>
      <p:pic>
        <p:nvPicPr>
          <p:cNvPr id="2052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15827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D:\Презентации\2020\!ВДВ\паз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4797425"/>
            <a:ext cx="1131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9550" y="188913"/>
            <a:ext cx="8755063" cy="126365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660400" y="106363"/>
            <a:ext cx="8923338" cy="1427162"/>
          </a:xfrm>
        </p:spPr>
        <p:txBody>
          <a:bodyPr/>
          <a:lstStyle/>
          <a:p>
            <a:pPr algn="l" eaLnBrk="1" hangingPunct="1">
              <a:lnSpc>
                <a:spcPts val="2800"/>
              </a:lnSpc>
            </a:pPr>
            <a:r>
              <a:rPr lang="ru-RU" sz="2400" b="1" smtClean="0"/>
              <a:t>Налог, взимаемый в связи с применением  </a:t>
            </a:r>
            <a:br>
              <a:rPr lang="ru-RU" sz="2400" b="1" smtClean="0"/>
            </a:br>
            <a:r>
              <a:rPr lang="ru-RU" sz="2400" b="1" smtClean="0"/>
              <a:t>упрощённой системы налогообложения – </a:t>
            </a:r>
            <a:br>
              <a:rPr lang="ru-RU" sz="2400" b="1" smtClean="0"/>
            </a:br>
            <a:r>
              <a:rPr lang="ru-RU" sz="3200" b="1" smtClean="0">
                <a:solidFill>
                  <a:srgbClr val="C00000"/>
                </a:solidFill>
              </a:rPr>
              <a:t>46 716,0 </a:t>
            </a:r>
            <a:r>
              <a:rPr lang="ru-RU" sz="2400" b="1" smtClean="0"/>
              <a:t>тыс. руб.</a:t>
            </a:r>
          </a:p>
        </p:txBody>
      </p:sp>
      <p:pic>
        <p:nvPicPr>
          <p:cNvPr id="11268" name="Рисунок 2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738" y="2603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09550" y="1844675"/>
            <a:ext cx="8755063" cy="30241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 том числе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по плательщикам, </a:t>
            </a:r>
            <a:r>
              <a:rPr lang="ru-RU" sz="2400" b="1" dirty="0"/>
              <a:t>выбравшим</a:t>
            </a:r>
            <a:r>
              <a:rPr lang="ru-RU" sz="2400" dirty="0"/>
              <a:t> в </a:t>
            </a:r>
            <a:r>
              <a:rPr lang="ru-RU" sz="2400" dirty="0" smtClean="0"/>
              <a:t>качестве объекта налогообложения </a:t>
            </a:r>
            <a:r>
              <a:rPr lang="ru-RU" sz="2400" b="1" dirty="0"/>
              <a:t>доходы</a:t>
            </a:r>
            <a:r>
              <a:rPr lang="ru-RU" sz="2400" dirty="0"/>
              <a:t> – </a:t>
            </a:r>
            <a:r>
              <a:rPr lang="ru-RU" sz="2400" b="1" dirty="0" smtClean="0">
                <a:solidFill>
                  <a:srgbClr val="C00000"/>
                </a:solidFill>
              </a:rPr>
              <a:t>31 144,0 </a:t>
            </a:r>
            <a:r>
              <a:rPr lang="ru-RU" sz="2400" dirty="0"/>
              <a:t>тыс. </a:t>
            </a:r>
            <a:r>
              <a:rPr lang="ru-RU" sz="2400" dirty="0" smtClean="0"/>
              <a:t>руб.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по </a:t>
            </a:r>
            <a:r>
              <a:rPr lang="ru-RU" sz="2400" dirty="0"/>
              <a:t>плательщикам, </a:t>
            </a:r>
            <a:r>
              <a:rPr lang="ru-RU" sz="2400" b="1" dirty="0"/>
              <a:t>выбравшим</a:t>
            </a:r>
            <a:r>
              <a:rPr lang="ru-RU" sz="2400" dirty="0"/>
              <a:t> в </a:t>
            </a:r>
            <a:r>
              <a:rPr lang="ru-RU" sz="2400" dirty="0" smtClean="0"/>
              <a:t>качестве объекта  налогообложения </a:t>
            </a:r>
            <a:r>
              <a:rPr lang="ru-RU" sz="2400" b="1" dirty="0"/>
              <a:t>доходы уменьшенные </a:t>
            </a:r>
            <a:r>
              <a:rPr lang="ru-RU" sz="2400" b="1" dirty="0" smtClean="0"/>
              <a:t>на </a:t>
            </a:r>
            <a:r>
              <a:rPr lang="ru-RU" sz="2400" b="1" dirty="0"/>
              <a:t>величину расходов </a:t>
            </a:r>
            <a:r>
              <a:rPr lang="ru-RU" sz="2400" dirty="0"/>
              <a:t>– </a:t>
            </a: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15 572,0 </a:t>
            </a:r>
            <a:r>
              <a:rPr lang="ru-RU" sz="2400" dirty="0" smtClean="0"/>
              <a:t>тыс</a:t>
            </a:r>
            <a:r>
              <a:rPr lang="ru-RU" sz="2400" dirty="0"/>
              <a:t>. руб. </a:t>
            </a:r>
          </a:p>
        </p:txBody>
      </p:sp>
      <p:sp>
        <p:nvSpPr>
          <p:cNvPr id="112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4AD0390-224E-4645-8EB7-5678FD3C5337}" type="slidenum">
              <a:rPr lang="ru-RU" sz="2000" b="1" smtClean="0">
                <a:solidFill>
                  <a:schemeClr val="tx1"/>
                </a:solidFill>
              </a:rPr>
              <a:pPr/>
              <a:t>10</a:t>
            </a:fld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5876925"/>
            <a:ext cx="8420100" cy="763588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Единый норматив зачислений в бюджет района – </a:t>
            </a:r>
            <a:r>
              <a:rPr lang="ru-RU" sz="2400" b="1" dirty="0">
                <a:solidFill>
                  <a:srgbClr val="C00000"/>
                </a:solidFill>
              </a:rPr>
              <a:t>50 %</a:t>
            </a:r>
            <a:r>
              <a:rPr lang="ru-RU" sz="2400" b="1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дифференцированный норматив - </a:t>
            </a:r>
            <a:r>
              <a:rPr lang="ru-RU" sz="2400" b="1" dirty="0">
                <a:solidFill>
                  <a:srgbClr val="C00000"/>
                </a:solidFill>
              </a:rPr>
              <a:t> 11,38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  <a:endParaRPr lang="ru-RU" dirty="0"/>
          </a:p>
        </p:txBody>
      </p:sp>
      <p:pic>
        <p:nvPicPr>
          <p:cNvPr id="11272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780928"/>
            <a:ext cx="592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73" name="Диаграмма 11"/>
          <p:cNvGraphicFramePr>
            <a:graphicFrameLocks/>
          </p:cNvGraphicFramePr>
          <p:nvPr/>
        </p:nvGraphicFramePr>
        <p:xfrm>
          <a:off x="7627938" y="65088"/>
          <a:ext cx="156686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r:id="rId6" imgW="1566808" imgH="1249788" progId="Excel.Sheet.8">
                  <p:embed/>
                </p:oleObj>
              </mc:Choice>
              <mc:Fallback>
                <p:oleObj r:id="rId6" imgW="1566808" imgH="1249788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65088"/>
                        <a:ext cx="1566862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8388350" y="404813"/>
            <a:ext cx="468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100" b="1" dirty="0"/>
              <a:t>9,4%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9550" y="188913"/>
            <a:ext cx="8755063" cy="100806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-107950" y="195263"/>
            <a:ext cx="7704138" cy="99377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dirty="0" smtClean="0"/>
              <a:t>Единый сельскохозяйственный </a:t>
            </a:r>
            <a:br>
              <a:rPr lang="ru-RU" sz="2400" b="1" dirty="0" smtClean="0"/>
            </a:br>
            <a:r>
              <a:rPr lang="ru-RU" sz="2400" b="1" dirty="0" smtClean="0"/>
              <a:t>налог – </a:t>
            </a:r>
            <a:r>
              <a:rPr lang="ru-RU" sz="3200" b="1" dirty="0" smtClean="0">
                <a:solidFill>
                  <a:srgbClr val="C00000"/>
                </a:solidFill>
              </a:rPr>
              <a:t>333,0</a:t>
            </a:r>
            <a:r>
              <a:rPr lang="ru-RU" sz="2400" b="1" dirty="0" smtClean="0"/>
              <a:t> тыс. руб.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34305" y="2204864"/>
          <a:ext cx="8514159" cy="276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3" name="Рисунок 2" descr="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488" y="333375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3C8B655-9ED9-468F-B559-2D0B3691EF07}" type="slidenum">
              <a:rPr lang="ru-RU" sz="2000" b="1" smtClean="0">
                <a:solidFill>
                  <a:schemeClr val="tx1"/>
                </a:solidFill>
              </a:rPr>
              <a:pPr/>
              <a:t>11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230188" y="1674813"/>
            <a:ext cx="85899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Основные налогоплательщики: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endParaRPr lang="ru-RU" sz="2400" b="1">
              <a:solidFill>
                <a:srgbClr val="C00000"/>
              </a:solidFill>
            </a:endParaRP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488" y="5805488"/>
            <a:ext cx="8421687" cy="7635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Норматив зачислений в бюджет района – </a:t>
            </a:r>
            <a:r>
              <a:rPr lang="ru-RU" sz="2400" b="1" dirty="0">
                <a:solidFill>
                  <a:srgbClr val="C00000"/>
                </a:solidFill>
              </a:rPr>
              <a:t>70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  <a:endParaRPr lang="ru-RU" dirty="0"/>
          </a:p>
        </p:txBody>
      </p:sp>
      <p:pic>
        <p:nvPicPr>
          <p:cNvPr id="12297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25" y="469900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5325" y="469900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77150" y="7556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9550" y="188913"/>
            <a:ext cx="8755063" cy="100806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636588" y="260350"/>
            <a:ext cx="7427912" cy="77787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/>
              <a:t>Налог, взимаемый в связи с применением патентной системы налогообложения – </a:t>
            </a:r>
            <a:r>
              <a:rPr lang="ru-RU" sz="3200" b="1" smtClean="0">
                <a:solidFill>
                  <a:srgbClr val="C00000"/>
                </a:solidFill>
              </a:rPr>
              <a:t>3 390,0 </a:t>
            </a:r>
            <a:r>
              <a:rPr lang="ru-RU" sz="2400" b="1" smtClean="0"/>
              <a:t>тыс. руб.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" y="1989138"/>
            <a:ext cx="8064500" cy="2881312"/>
          </a:xfr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Усовершенствованный механизм применения патентной системы налогообложения –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инструмент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повышения предпринимательской инициативы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buFont typeface="Arial" charset="0"/>
              <a:buNone/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Перечень видов деятельности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доступных к осуществлению на патенте,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максимально расширен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/>
          </a:p>
        </p:txBody>
      </p:sp>
      <p:pic>
        <p:nvPicPr>
          <p:cNvPr id="13317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52C3932-DD00-475A-B7E3-C91A2C3EB0C4}" type="slidenum">
              <a:rPr lang="ru-RU" sz="2000" b="1" smtClean="0">
                <a:solidFill>
                  <a:schemeClr val="tx1"/>
                </a:solidFill>
              </a:rPr>
              <a:pPr/>
              <a:t>12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75" y="5805488"/>
            <a:ext cx="8420100" cy="7635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норматив зачислений в бюджет района – </a:t>
            </a:r>
            <a:r>
              <a:rPr lang="ru-RU" sz="2400" b="1" dirty="0">
                <a:solidFill>
                  <a:srgbClr val="C00000"/>
                </a:solidFill>
              </a:rPr>
              <a:t>100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  <a:endParaRPr lang="ru-RU" b="1" dirty="0"/>
          </a:p>
        </p:txBody>
      </p:sp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1700213"/>
            <a:ext cx="14763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9550" y="131763"/>
            <a:ext cx="8755063" cy="100806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07950" y="131763"/>
            <a:ext cx="7427913" cy="99377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/>
              <a:t>Государственная пошлина – </a:t>
            </a:r>
            <a:r>
              <a:rPr lang="ru-RU" sz="3200" b="1" smtClean="0">
                <a:solidFill>
                  <a:srgbClr val="C00000"/>
                </a:solidFill>
              </a:rPr>
              <a:t>110,0</a:t>
            </a:r>
            <a:r>
              <a:rPr lang="ru-RU" sz="2400" b="1" smtClean="0"/>
              <a:t> тыс. руб.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173288"/>
            <a:ext cx="8755062" cy="2335212"/>
          </a:xfr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 smtClean="0"/>
              <a:t>за выдачу разрешения на установку рекламной конструкции</a:t>
            </a:r>
          </a:p>
          <a:p>
            <a:pPr marL="0" indent="0">
              <a:buFont typeface="Arial" charset="0"/>
              <a:buNone/>
              <a:defRPr/>
            </a:pPr>
            <a:endParaRPr lang="ru-RU" sz="24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400" b="1" dirty="0" smtClean="0"/>
              <a:t>администратор – </a:t>
            </a:r>
            <a:r>
              <a:rPr lang="ru-RU" sz="2400" b="1" dirty="0" smtClean="0">
                <a:solidFill>
                  <a:srgbClr val="C00000"/>
                </a:solidFill>
              </a:rPr>
              <a:t>Комитет имущественных </a:t>
            </a:r>
            <a:r>
              <a:rPr lang="ru-RU" sz="2400" b="1" dirty="0">
                <a:solidFill>
                  <a:srgbClr val="C00000"/>
                </a:solidFill>
              </a:rPr>
              <a:t>отношений </a:t>
            </a:r>
            <a:r>
              <a:rPr lang="ru-RU" sz="2400" b="1" dirty="0"/>
              <a:t>администрации Череповецкого муниципального района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sp>
        <p:nvSpPr>
          <p:cNvPr id="1434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B719C4B-F06A-4A14-A991-52C340FF2F5E}" type="slidenum">
              <a:rPr lang="ru-RU" sz="2000" b="1" smtClean="0">
                <a:solidFill>
                  <a:schemeClr val="tx1"/>
                </a:solidFill>
              </a:rPr>
              <a:pPr/>
              <a:t>13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14342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850" y="5516563"/>
            <a:ext cx="8420100" cy="7635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норматив зачислений в бюджет района – </a:t>
            </a:r>
            <a:r>
              <a:rPr lang="ru-RU" sz="2400" b="1" dirty="0">
                <a:solidFill>
                  <a:srgbClr val="C00000"/>
                </a:solidFill>
              </a:rPr>
              <a:t>100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  <a:endParaRPr lang="ru-RU" b="1" dirty="0"/>
          </a:p>
        </p:txBody>
      </p:sp>
      <p:pic>
        <p:nvPicPr>
          <p:cNvPr id="1434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7100" y="652463"/>
            <a:ext cx="3635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7525" y="425450"/>
            <a:ext cx="6111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9550" y="131763"/>
            <a:ext cx="8755063" cy="14255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820738" y="168275"/>
            <a:ext cx="6919912" cy="1352550"/>
          </a:xfrm>
        </p:spPr>
        <p:txBody>
          <a:bodyPr/>
          <a:lstStyle/>
          <a:p>
            <a:pPr eaLnBrk="1" hangingPunct="1">
              <a:lnSpc>
                <a:spcPts val="2700"/>
              </a:lnSpc>
            </a:pPr>
            <a:r>
              <a:rPr lang="ru-RU" sz="2400" b="1" smtClean="0"/>
              <a:t>Доходы от использования имущества, находящегося в государственной и муниципальной собственности – </a:t>
            </a:r>
            <a:br>
              <a:rPr lang="ru-RU" sz="2400" b="1" smtClean="0"/>
            </a:br>
            <a:r>
              <a:rPr lang="ru-RU" sz="3200" b="1" smtClean="0">
                <a:solidFill>
                  <a:srgbClr val="C00000"/>
                </a:solidFill>
              </a:rPr>
              <a:t>24 887,0 </a:t>
            </a:r>
            <a:r>
              <a:rPr lang="ru-RU" sz="2400" b="1" smtClean="0"/>
              <a:t>тыс. руб.</a:t>
            </a:r>
          </a:p>
        </p:txBody>
      </p:sp>
      <p:pic>
        <p:nvPicPr>
          <p:cNvPr id="15364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20320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E4888BD-6592-4A2C-8A43-97A6DAF08E13}" type="slidenum">
              <a:rPr lang="ru-RU" sz="2000" b="1" smtClean="0">
                <a:solidFill>
                  <a:schemeClr val="tx1"/>
                </a:solidFill>
              </a:rPr>
              <a:pPr/>
              <a:t>14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5" y="5876925"/>
            <a:ext cx="8420100" cy="763588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норматив зачислений в бюджет района – </a:t>
            </a:r>
            <a:r>
              <a:rPr lang="ru-RU" sz="2400" b="1" dirty="0">
                <a:solidFill>
                  <a:srgbClr val="C00000"/>
                </a:solidFill>
              </a:rPr>
              <a:t>100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  <a:endParaRPr lang="ru-RU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7395784" y="-366262"/>
          <a:ext cx="2448272" cy="200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1124744"/>
          <a:ext cx="89289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9550" y="131763"/>
            <a:ext cx="8755063" cy="100806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68313" y="84138"/>
            <a:ext cx="6840537" cy="99377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/>
              <a:t>Плата за негативное воздействие на окружающую среду – 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3200" b="1" smtClean="0">
                <a:solidFill>
                  <a:srgbClr val="C00000"/>
                </a:solidFill>
              </a:rPr>
              <a:t>28 082,0 </a:t>
            </a:r>
            <a:r>
              <a:rPr lang="ru-RU" sz="2400" b="1" smtClean="0"/>
              <a:t>тыс. руб.</a:t>
            </a:r>
          </a:p>
        </p:txBody>
      </p:sp>
      <p:pic>
        <p:nvPicPr>
          <p:cNvPr id="16388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0320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3FFC775-30EA-4277-9A26-EEF8FB609B85}" type="slidenum">
              <a:rPr lang="ru-RU" sz="2000" b="1" smtClean="0">
                <a:solidFill>
                  <a:schemeClr val="tx1"/>
                </a:solidFill>
              </a:rPr>
              <a:pPr/>
              <a:t>15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7385603" y="169706"/>
          <a:ext cx="1565920" cy="101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09408" y="1340768"/>
          <a:ext cx="86830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25" y="5876925"/>
            <a:ext cx="8420100" cy="763588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норматив зачислений в бюджет района – </a:t>
            </a:r>
            <a:r>
              <a:rPr lang="ru-RU" sz="2400" b="1" dirty="0">
                <a:solidFill>
                  <a:srgbClr val="C00000"/>
                </a:solidFill>
              </a:rPr>
              <a:t>60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  <a:endParaRPr lang="ru-RU" b="1" dirty="0"/>
          </a:p>
        </p:txBody>
      </p:sp>
      <p:pic>
        <p:nvPicPr>
          <p:cNvPr id="16393" name="Рисунок 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6125" y="1773238"/>
            <a:ext cx="3714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99463" y="3789363"/>
            <a:ext cx="3571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1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99463" y="28082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Рисунок 1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99463" y="4868863"/>
            <a:ext cx="3794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388" y="5043488"/>
            <a:ext cx="8755062" cy="133826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550" y="176213"/>
            <a:ext cx="8755063" cy="100806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65088" y="182563"/>
            <a:ext cx="7675562" cy="99377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/>
              <a:t>Доходы от оказания платных услуг и </a:t>
            </a:r>
            <a:br>
              <a:rPr lang="ru-RU" sz="2400" b="1" smtClean="0"/>
            </a:br>
            <a:r>
              <a:rPr lang="ru-RU" sz="2400" b="1" smtClean="0"/>
              <a:t>компенсации затрат государства – </a:t>
            </a:r>
            <a:r>
              <a:rPr lang="ru-RU" sz="3200" b="1" smtClean="0">
                <a:solidFill>
                  <a:srgbClr val="C00000"/>
                </a:solidFill>
              </a:rPr>
              <a:t>4 694,0 </a:t>
            </a:r>
            <a:r>
              <a:rPr lang="ru-RU" sz="2400" b="1" smtClean="0"/>
              <a:t>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9409" y="908720"/>
          <a:ext cx="875507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4" name="Рисунок 2" descr="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950" y="274638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9763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4EB33F0-C016-4E1B-9C50-D8AEB7587565}" type="slidenum">
              <a:rPr lang="ru-RU" sz="2000" b="1" smtClean="0">
                <a:solidFill>
                  <a:schemeClr val="tx1"/>
                </a:solidFill>
              </a:rPr>
              <a:pPr/>
              <a:t>16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17416" name="Диаграмма 9"/>
          <p:cNvGraphicFramePr>
            <a:graphicFrameLocks/>
          </p:cNvGraphicFramePr>
          <p:nvPr/>
        </p:nvGraphicFramePr>
        <p:xfrm>
          <a:off x="7169150" y="-6350"/>
          <a:ext cx="184626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r:id="rId9" imgW="1847248" imgH="1542422" progId="Excel.Sheet.8">
                  <p:embed/>
                </p:oleObj>
              </mc:Choice>
              <mc:Fallback>
                <p:oleObj r:id="rId9" imgW="1847248" imgH="1542422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-6350"/>
                        <a:ext cx="1846263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7" name="Рисунок 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1340768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4"/>
          <p:cNvSpPr txBox="1">
            <a:spLocks noChangeArrowheads="1"/>
          </p:cNvSpPr>
          <p:nvPr/>
        </p:nvSpPr>
        <p:spPr bwMode="auto">
          <a:xfrm>
            <a:off x="715963" y="5084763"/>
            <a:ext cx="6035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Администраторы поступлений:  </a:t>
            </a:r>
          </a:p>
          <a:p>
            <a:r>
              <a:rPr lang="ru-RU" b="1"/>
              <a:t>- администрация района – </a:t>
            </a:r>
            <a:r>
              <a:rPr lang="ru-RU" b="1">
                <a:solidFill>
                  <a:srgbClr val="C00000"/>
                </a:solidFill>
              </a:rPr>
              <a:t>604,0</a:t>
            </a:r>
            <a:r>
              <a:rPr lang="ru-RU" b="1"/>
              <a:t> тыс. руб., </a:t>
            </a:r>
          </a:p>
          <a:p>
            <a:r>
              <a:rPr lang="ru-RU" b="1"/>
              <a:t>- МУ «Централизованная бухгалтерия» - </a:t>
            </a:r>
            <a:r>
              <a:rPr lang="ru-RU" b="1">
                <a:solidFill>
                  <a:srgbClr val="C00000"/>
                </a:solidFill>
              </a:rPr>
              <a:t>4 027,0 </a:t>
            </a:r>
            <a:r>
              <a:rPr lang="ru-RU" b="1"/>
              <a:t>тыс. руб., </a:t>
            </a:r>
          </a:p>
          <a:p>
            <a:r>
              <a:rPr lang="ru-RU" b="1"/>
              <a:t>- Комитет имущественных отношений – </a:t>
            </a:r>
            <a:r>
              <a:rPr lang="ru-RU" b="1">
                <a:solidFill>
                  <a:srgbClr val="C00000"/>
                </a:solidFill>
              </a:rPr>
              <a:t>63,0</a:t>
            </a:r>
            <a:r>
              <a:rPr lang="ru-RU" b="1"/>
              <a:t>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9550" y="176213"/>
            <a:ext cx="8755063" cy="100806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-107950" y="38100"/>
            <a:ext cx="7426325" cy="13081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/>
              <a:t>Доходы от продажи материальных и нематериальных активов – </a:t>
            </a:r>
            <a:r>
              <a:rPr lang="ru-RU" sz="3200" b="1" smtClean="0">
                <a:solidFill>
                  <a:srgbClr val="C00000"/>
                </a:solidFill>
              </a:rPr>
              <a:t>9 401,0 </a:t>
            </a:r>
            <a:r>
              <a:rPr lang="ru-RU" sz="2400" b="1" smtClean="0"/>
              <a:t>тыс. руб.</a:t>
            </a:r>
          </a:p>
        </p:txBody>
      </p:sp>
      <p:pic>
        <p:nvPicPr>
          <p:cNvPr id="18436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EA464FE-7F41-4B9B-9D20-077962FDBCA1}" type="slidenum">
              <a:rPr lang="ru-RU" sz="2000" b="1" smtClean="0">
                <a:solidFill>
                  <a:schemeClr val="tx1"/>
                </a:solidFill>
              </a:rPr>
              <a:pPr/>
              <a:t>17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6876256" y="162866"/>
          <a:ext cx="1709936" cy="115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439" name="Picture 2" descr="D:\Презентации\Для презентаций\зем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76263"/>
            <a:ext cx="636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323528" y="1196752"/>
          <a:ext cx="8820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9550" y="176213"/>
            <a:ext cx="8755063" cy="88265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677863" y="285750"/>
            <a:ext cx="6985000" cy="99377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dirty="0" smtClean="0"/>
              <a:t>Штрафы, санкции, возмещение ущерба –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921,4 </a:t>
            </a:r>
            <a:r>
              <a:rPr lang="ru-RU" sz="2400" b="1" dirty="0" smtClean="0"/>
              <a:t>тыс. руб.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19460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8E53015-4470-4EFF-A02E-834BF150DB1A}" type="slidenum">
              <a:rPr lang="ru-RU" sz="2000" b="1" smtClean="0">
                <a:solidFill>
                  <a:schemeClr val="tx1"/>
                </a:solidFill>
              </a:rPr>
              <a:pPr/>
              <a:t>18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1946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325438"/>
            <a:ext cx="5762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209550" y="1071563"/>
            <a:ext cx="194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администраторы: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3640812"/>
              </p:ext>
            </p:extLst>
          </p:nvPr>
        </p:nvGraphicFramePr>
        <p:xfrm>
          <a:off x="179512" y="1412776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725" y="115888"/>
            <a:ext cx="8745538" cy="72072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-107950" y="100013"/>
            <a:ext cx="7427913" cy="6699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/>
              <a:t>Безвозмездные поступления</a:t>
            </a:r>
          </a:p>
        </p:txBody>
      </p:sp>
      <p:pic>
        <p:nvPicPr>
          <p:cNvPr id="20484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82CFA06-30DE-4338-8DBB-91CF084315ED}" type="slidenum">
              <a:rPr lang="ru-RU" sz="2000" b="1" smtClean="0">
                <a:solidFill>
                  <a:schemeClr val="tx1"/>
                </a:solidFill>
              </a:rPr>
              <a:pPr/>
              <a:t>19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242888"/>
            <a:ext cx="51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71442971"/>
              </p:ext>
            </p:extLst>
          </p:nvPr>
        </p:nvGraphicFramePr>
        <p:xfrm>
          <a:off x="251520" y="1052736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8" y="161925"/>
            <a:ext cx="8826500" cy="19716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489075"/>
            <a:ext cx="8994775" cy="9223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2700" b="1" dirty="0" smtClean="0"/>
              <a:t>Основные направления </a:t>
            </a:r>
            <a:r>
              <a:rPr lang="ru-RU" sz="2700" b="1" dirty="0" smtClean="0">
                <a:solidFill>
                  <a:srgbClr val="C00000"/>
                </a:solidFill>
              </a:rPr>
              <a:t>налоговой политики </a:t>
            </a:r>
            <a:r>
              <a:rPr lang="ru-RU" sz="2700" b="1" dirty="0" smtClean="0"/>
              <a:t>района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780535"/>
              </p:ext>
            </p:extLst>
          </p:nvPr>
        </p:nvGraphicFramePr>
        <p:xfrm>
          <a:off x="185291" y="2276872"/>
          <a:ext cx="8827087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Рисунок 2" descr="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36538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90EA3E3-990E-4622-B9CA-86D2EA313094}" type="slidenum">
              <a:rPr lang="ru-RU" sz="2000" b="1" smtClean="0">
                <a:solidFill>
                  <a:schemeClr val="tx1"/>
                </a:solidFill>
              </a:rPr>
              <a:pPr/>
              <a:t>2</a:t>
            </a:fld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828675" y="161925"/>
            <a:ext cx="8183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Постановление администрации района от 28.10.2021 года № 1463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«Об основных направлениях бюджетной и налоговой политики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Череповецкого муниципального района на 2022 и плановый период 2023 и 2024 годов»</a:t>
            </a:r>
          </a:p>
        </p:txBody>
      </p:sp>
      <p:pic>
        <p:nvPicPr>
          <p:cNvPr id="3080" name="Picture 3" descr="D:\Презентации\2020\!ВДВ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8788" y="1484313"/>
            <a:ext cx="8223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9550" y="176213"/>
            <a:ext cx="8755063" cy="66040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971550" y="9525"/>
            <a:ext cx="7427913" cy="993775"/>
          </a:xfrm>
        </p:spPr>
        <p:txBody>
          <a:bodyPr/>
          <a:lstStyle/>
          <a:p>
            <a:pPr eaLnBrk="1" hangingPunct="1">
              <a:lnSpc>
                <a:spcPts val="2500"/>
              </a:lnSpc>
            </a:pPr>
            <a:r>
              <a:rPr lang="ru-RU" sz="2400" b="1" dirty="0" smtClean="0"/>
              <a:t>Формирование доходной базы на плановый период 2023 и 2024 годов</a:t>
            </a:r>
          </a:p>
        </p:txBody>
      </p:sp>
      <p:pic>
        <p:nvPicPr>
          <p:cNvPr id="21508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2603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259DBD-976C-40A2-9C26-2D470C0C1913}" type="slidenum">
              <a:rPr lang="ru-RU" sz="2000" b="1" smtClean="0">
                <a:solidFill>
                  <a:schemeClr val="tx1"/>
                </a:solidFill>
              </a:rPr>
              <a:pPr/>
              <a:t>20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21510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311150"/>
            <a:ext cx="5715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07238"/>
              </p:ext>
            </p:extLst>
          </p:nvPr>
        </p:nvGraphicFramePr>
        <p:xfrm>
          <a:off x="250825" y="1052513"/>
          <a:ext cx="8640959" cy="5256572"/>
        </p:xfrm>
        <a:graphic>
          <a:graphicData uri="http://schemas.openxmlformats.org/drawingml/2006/table">
            <a:tbl>
              <a:tblPr/>
              <a:tblGrid>
                <a:gridCol w="6257247"/>
                <a:gridCol w="1191856"/>
                <a:gridCol w="1191856"/>
              </a:tblGrid>
              <a:tr h="27378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Наименование доходов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сумма, тыс. руб.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2023 год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2024 год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356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503,0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373 826,0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акцизы по подакцизным товарам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44 394,0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46 118,0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по упрощенной системе налогообложения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48 242,0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49 828,0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единый сельскохозяйственный налог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по патентной системе налогообложения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3 530,0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3 670,0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арендная плата за землю и имущество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24 887,0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24 887,0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 негативное воздействие на окружающую среду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30 330,0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32 756,0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доходы от оказания платных услуг  и компенсации затрат государства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4 694,0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4 694,0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продажа материальных и нематериальных активов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9 401,0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9 401,0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штрафы, санкции, возмещение ущерба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754,0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итого налоговых/неналоговых доходов: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523 182,00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546 433,00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148 064,7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148 064,7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486 517,7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263 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506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507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Итого безвозмездных поступлений: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140 854,8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918 510,1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737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ВСЕГО ДОХОДОВ: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664 036,8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464 943,1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8" y="179388"/>
            <a:ext cx="8634412" cy="728662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827088" y="360363"/>
            <a:ext cx="8229600" cy="404812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lang="ru-RU" sz="2400" b="1" smtClean="0"/>
              <a:t>Основные задачи при формировании расходной             части бюджета района:</a:t>
            </a:r>
          </a:p>
        </p:txBody>
      </p:sp>
      <p:pic>
        <p:nvPicPr>
          <p:cNvPr id="22532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76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95288" y="1268413"/>
            <a:ext cx="8496300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8313" y="1557338"/>
            <a:ext cx="8496300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5288" y="2924175"/>
            <a:ext cx="8496300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850" y="3789363"/>
            <a:ext cx="8496300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850" y="4292600"/>
            <a:ext cx="8496300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5288" y="6524625"/>
            <a:ext cx="8496300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9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81075"/>
            <a:ext cx="211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4143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628775"/>
            <a:ext cx="211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997200"/>
            <a:ext cx="211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60800"/>
            <a:ext cx="211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365625"/>
            <a:ext cx="211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274638"/>
            <a:ext cx="466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6422FE5-558D-4E9E-A11C-361A1E60708D}" type="slidenum">
              <a:rPr lang="ru-RU" sz="2000" b="1" smtClean="0">
                <a:solidFill>
                  <a:schemeClr val="tx1"/>
                </a:solidFill>
              </a:rPr>
              <a:pPr/>
              <a:t>21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22547" name="TextBox 22"/>
          <p:cNvSpPr txBox="1">
            <a:spLocks noChangeArrowheads="1"/>
          </p:cNvSpPr>
          <p:nvPr/>
        </p:nvSpPr>
        <p:spPr bwMode="auto">
          <a:xfrm>
            <a:off x="468313" y="949325"/>
            <a:ext cx="86233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- приоритизация бюджетных расходов;</a:t>
            </a:r>
          </a:p>
          <a:p>
            <a:pPr eaLnBrk="0" hangingPunct="0">
              <a:buFontTx/>
              <a:buChar char="-"/>
            </a:pPr>
            <a:r>
              <a:rPr lang="ru-RU"/>
              <a:t> сохранение социальной направленности бюджета;</a:t>
            </a:r>
          </a:p>
          <a:p>
            <a:pPr eaLnBrk="0" hangingPunct="0">
              <a:buFontTx/>
              <a:buChar char="-"/>
            </a:pPr>
            <a:r>
              <a:rPr lang="ru-RU"/>
              <a:t>обеспечение расходов на выплату заработной платы работников бюджетной </a:t>
            </a:r>
          </a:p>
          <a:p>
            <a:pPr eaLnBrk="0" hangingPunct="0"/>
            <a:r>
              <a:rPr lang="ru-RU"/>
              <a:t>сферы с учетом индексации ФОТ работникам муниципальных учреждений на 10 % </a:t>
            </a:r>
          </a:p>
          <a:p>
            <a:pPr eaLnBrk="0" hangingPunct="0"/>
            <a:r>
              <a:rPr lang="ru-RU"/>
              <a:t>с 01.09.2021, учитывающей в т.ч. расходы на сохранение соотношения заработной </a:t>
            </a:r>
          </a:p>
          <a:p>
            <a:pPr eaLnBrk="0" hangingPunct="0"/>
            <a:r>
              <a:rPr lang="ru-RU"/>
              <a:t>платы отдельных категорий работников бюджетной сферы к среднемесячному </a:t>
            </a:r>
          </a:p>
          <a:p>
            <a:pPr eaLnBrk="0" hangingPunct="0"/>
            <a:r>
              <a:rPr lang="ru-RU"/>
              <a:t>доходу от трудовой деятельности в регионе;</a:t>
            </a:r>
          </a:p>
          <a:p>
            <a:pPr eaLnBrk="0" hangingPunct="0">
              <a:buFontTx/>
              <a:buChar char="-"/>
            </a:pPr>
            <a:r>
              <a:rPr lang="ru-RU"/>
              <a:t>первоочередное обеспечение мер социальной поддержки, публичных </a:t>
            </a:r>
          </a:p>
          <a:p>
            <a:pPr eaLnBrk="0" hangingPunct="0"/>
            <a:r>
              <a:rPr lang="ru-RU"/>
              <a:t>нормативных обязательств и других социальных выплат отдельным категориям</a:t>
            </a:r>
          </a:p>
          <a:p>
            <a:pPr eaLnBrk="0" hangingPunct="0"/>
            <a:r>
              <a:rPr lang="ru-RU"/>
              <a:t>граждан;</a:t>
            </a:r>
          </a:p>
          <a:p>
            <a:pPr eaLnBrk="0" hangingPunct="0">
              <a:buFontTx/>
              <a:buChar char="-"/>
            </a:pPr>
            <a:r>
              <a:rPr lang="ru-RU"/>
              <a:t>обеспечение предоставления иных межбюджетных трансфертов сельским</a:t>
            </a:r>
          </a:p>
          <a:p>
            <a:pPr eaLnBrk="0" hangingPunct="0"/>
            <a:r>
              <a:rPr lang="ru-RU"/>
              <a:t> поселениям района на выполнение отдельных переданных полномочий;</a:t>
            </a:r>
          </a:p>
          <a:p>
            <a:pPr eaLnBrk="0" hangingPunct="0">
              <a:buFontTx/>
              <a:buChar char="-"/>
            </a:pPr>
            <a:r>
              <a:rPr lang="ru-RU"/>
              <a:t>обеспечение выравнивания бюджетной обеспеченности сельских поселений </a:t>
            </a:r>
          </a:p>
          <a:p>
            <a:pPr eaLnBrk="0" hangingPunct="0"/>
            <a:r>
              <a:rPr lang="ru-RU"/>
              <a:t>района и поддержки мер по обеспечению сбалансированности бюджетов </a:t>
            </a:r>
          </a:p>
          <a:p>
            <a:pPr eaLnBrk="0" hangingPunct="0"/>
            <a:r>
              <a:rPr lang="ru-RU"/>
              <a:t>поселений с учетом необходимости обеспечения расходов на выплату </a:t>
            </a:r>
          </a:p>
          <a:p>
            <a:pPr eaLnBrk="0" hangingPunct="0"/>
            <a:r>
              <a:rPr lang="ru-RU"/>
              <a:t>заработной платы работников бюджетной сферы с учетом индексации ФОТ </a:t>
            </a:r>
          </a:p>
          <a:p>
            <a:pPr eaLnBrk="0" hangingPunct="0"/>
            <a:r>
              <a:rPr lang="ru-RU"/>
              <a:t>работникам муниципальных учреждений на 10 % с 01.09.2021, учитывающей в т.ч.</a:t>
            </a:r>
          </a:p>
          <a:p>
            <a:pPr eaLnBrk="0" hangingPunct="0"/>
            <a:r>
              <a:rPr lang="ru-RU"/>
              <a:t>расходы на сохранение соотношения  заработной платы отдельных категорий </a:t>
            </a:r>
          </a:p>
          <a:p>
            <a:pPr eaLnBrk="0" hangingPunct="0"/>
            <a:r>
              <a:rPr lang="ru-RU"/>
              <a:t>работников бюджетной сферы к среднемесячному доходу от трудовой деятельности </a:t>
            </a:r>
          </a:p>
          <a:p>
            <a:pPr eaLnBrk="0" hangingPunct="0"/>
            <a:r>
              <a:rPr lang="ru-RU"/>
              <a:t>в регионе.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67830"/>
              </p:ext>
            </p:extLst>
          </p:nvPr>
        </p:nvGraphicFramePr>
        <p:xfrm>
          <a:off x="107504" y="836712"/>
          <a:ext cx="8898507" cy="5919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387"/>
                <a:gridCol w="1397287"/>
                <a:gridCol w="3021557"/>
                <a:gridCol w="808955"/>
                <a:gridCol w="817844"/>
                <a:gridCol w="767739"/>
                <a:gridCol w="767738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нацпроект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региональный/ федеральный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проект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037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Демография            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Финансовая поддержка семей при рождении детей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Предоставление единовременной денежной выплаты взамен предоставления земельного участка гражданам, имеющим </a:t>
                      </a:r>
                      <a:r>
                        <a:rPr lang="ru-RU" sz="1400" b="1" u="none" strike="noStrike" dirty="0" smtClean="0">
                          <a:effectLst/>
                        </a:rPr>
                        <a:t>3 </a:t>
                      </a:r>
                      <a:r>
                        <a:rPr lang="ru-RU" sz="1400" b="1" u="none" strike="noStrike" dirty="0">
                          <a:effectLst/>
                        </a:rPr>
                        <a:t>и более детей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28 116,9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22 901,8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22 901,8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22 901,8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29205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Жилье 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городская      </a:t>
                      </a:r>
                      <a:r>
                        <a:rPr lang="ru-RU" sz="1400" b="1" u="none" strike="noStrike" dirty="0">
                          <a:effectLst/>
                        </a:rPr>
                        <a:t>среда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Обеспечение устойчивого сокращения непригодного для проживания жилищного фонда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Переселение граждан из аварийного жилищного фонда, с учетом необходимости развития малоэтажного жилищного строительства за счет средств областного бюджета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7 130,9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13 817,6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44 468,0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Формирование комфортной городской среды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Благоустройство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дворовых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общественных </a:t>
                      </a:r>
                      <a:r>
                        <a:rPr lang="ru-RU" sz="1400" b="1" u="none" strike="noStrike" dirty="0">
                          <a:effectLst/>
                        </a:rPr>
                        <a:t>территорий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6 223,2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6 495,1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6 495,0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6 996,1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Чистая вода</a:t>
                      </a:r>
                      <a:endParaRPr lang="ru-RU" sz="1400" b="1" i="0" u="none" strike="noStrike" dirty="0" smtClean="0">
                        <a:effectLst/>
                        <a:latin typeface="Tahoma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Строительство и реконструкция (модернизация) объектов питьевого водоснабжения 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78 975,8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318 950,7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72 439,0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9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Безопасные и качественные автомобильные дороги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Региональная и местная дорожная сеть Вологодской области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Повышение безопасности дорожного движения, приведение в нормативное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транспортно-эксплуатационное </a:t>
                      </a:r>
                      <a:r>
                        <a:rPr lang="ru-RU" sz="1400" b="1" u="none" strike="noStrike" dirty="0">
                          <a:effectLst/>
                        </a:rPr>
                        <a:t>состояние дорожной сети городских агломераций</a:t>
                      </a:r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101 010,1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101 010,1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101 010,1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101 010,1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116632"/>
            <a:ext cx="8826500" cy="60325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600" name="Заголовок 1"/>
          <p:cNvSpPr>
            <a:spLocks noGrp="1"/>
          </p:cNvSpPr>
          <p:nvPr>
            <p:ph type="title"/>
          </p:nvPr>
        </p:nvSpPr>
        <p:spPr>
          <a:xfrm>
            <a:off x="41275" y="203200"/>
            <a:ext cx="8994775" cy="70485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ru-RU" sz="2400" b="1" smtClean="0"/>
              <a:t>Нацпроекты</a:t>
            </a:r>
          </a:p>
        </p:txBody>
      </p:sp>
      <p:pic>
        <p:nvPicPr>
          <p:cNvPr id="23601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18864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060" y="1940446"/>
            <a:ext cx="5095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3" name="Picture 2" descr="D:\Презентации\2020\!ВДВ\семья д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367" y="4796383"/>
            <a:ext cx="1173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4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0069" y="6333421"/>
            <a:ext cx="353579" cy="3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5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106" y="6309320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316913" y="188640"/>
            <a:ext cx="576262" cy="1571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16913" y="332656"/>
            <a:ext cx="576262" cy="157163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16913" y="476672"/>
            <a:ext cx="576262" cy="157162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436096" y="406581"/>
            <a:ext cx="982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(тыс. руб.)</a:t>
            </a: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20272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364FDF9-8B2F-4117-AE8B-1A4F4AF226EE}" type="slidenum">
              <a:rPr lang="ru-RU" sz="2000" b="1" smtClean="0">
                <a:solidFill>
                  <a:schemeClr val="tx1"/>
                </a:solidFill>
              </a:rPr>
              <a:pPr/>
              <a:t>22</a:t>
            </a:fld>
            <a:endParaRPr lang="ru-RU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833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8D14F71-8DB4-4A89-AC6B-B129D15CBAA3}" type="slidenum">
              <a:rPr lang="ru-RU" sz="2000" b="1" smtClean="0">
                <a:solidFill>
                  <a:schemeClr val="tx1"/>
                </a:solidFill>
              </a:rPr>
              <a:pPr/>
              <a:t>23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8" y="161925"/>
            <a:ext cx="8826500" cy="60325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Заголовок 1"/>
          <p:cNvSpPr>
            <a:spLocks noGrp="1"/>
          </p:cNvSpPr>
          <p:nvPr>
            <p:ph type="title"/>
          </p:nvPr>
        </p:nvSpPr>
        <p:spPr>
          <a:xfrm>
            <a:off x="41275" y="203200"/>
            <a:ext cx="8994775" cy="70485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ru-RU" sz="2400" b="1" dirty="0" smtClean="0"/>
              <a:t>Нацпроекты</a:t>
            </a:r>
            <a:r>
              <a:rPr lang="ru-RU" sz="3200" dirty="0" smtClean="0"/>
              <a:t> </a:t>
            </a:r>
            <a:r>
              <a:rPr lang="ru-RU" sz="1600" dirty="0" smtClean="0"/>
              <a:t>(продолжение, тыс. руб.)</a:t>
            </a:r>
            <a:endParaRPr lang="ru-RU" sz="1600" b="1" dirty="0" smtClean="0"/>
          </a:p>
        </p:txBody>
      </p:sp>
      <p:pic>
        <p:nvPicPr>
          <p:cNvPr id="24582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2476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01255"/>
              </p:ext>
            </p:extLst>
          </p:nvPr>
        </p:nvGraphicFramePr>
        <p:xfrm>
          <a:off x="165454" y="908720"/>
          <a:ext cx="8827085" cy="5537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402"/>
                <a:gridCol w="1023668"/>
                <a:gridCol w="3348572"/>
                <a:gridCol w="864096"/>
                <a:gridCol w="936104"/>
                <a:gridCol w="864096"/>
                <a:gridCol w="892147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нацпроект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Региональ-ный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ru-RU" sz="13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феде-ральный</a:t>
                      </a:r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проект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мероприятие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59885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Образова-ние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400" b="1" u="none" strike="noStrike" dirty="0">
                          <a:effectLst/>
                          <a:latin typeface="+mn-lt"/>
                        </a:rPr>
                      </a:b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Современ-ная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школа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7 844,5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7 857,0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3 137,4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Успех каждого ребенка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Создание в общеобразовательных организациях, расположенных в сельской местности, условий для занятий физической культурой и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спортом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1 007,4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2 586,2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1 148,7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54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Цифровая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образова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-тельная 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среда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3 311,2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14 713,3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1 667,6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5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Куль-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тура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Творческие люди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лучших сельских учреждений культуры и лучших работников сельских учреждений культуры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77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143 194,7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228 793,4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483 612,1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250 631,3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625" name="Picture 2" descr="D:\Презентации\2020\!ВДВ\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80" y="2276872"/>
            <a:ext cx="736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316913" y="247650"/>
            <a:ext cx="576262" cy="1571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16913" y="400050"/>
            <a:ext cx="576262" cy="157163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16913" y="534988"/>
            <a:ext cx="576262" cy="157162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3" descr="F:\Эмодзи\но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154" y="5661248"/>
            <a:ext cx="450726" cy="45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8" y="161925"/>
            <a:ext cx="8826500" cy="60325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862013" y="225425"/>
            <a:ext cx="7426325" cy="503238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3200" b="1" smtClean="0"/>
              <a:t>Расходная часть бюджета (тыс. руб.)</a:t>
            </a:r>
          </a:p>
        </p:txBody>
      </p:sp>
      <p:pic>
        <p:nvPicPr>
          <p:cNvPr id="25604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76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89955"/>
              </p:ext>
            </p:extLst>
          </p:nvPr>
        </p:nvGraphicFramePr>
        <p:xfrm>
          <a:off x="360361" y="3611563"/>
          <a:ext cx="8308184" cy="23997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7046"/>
                <a:gridCol w="2077046"/>
                <a:gridCol w="2077046"/>
                <a:gridCol w="2077046"/>
              </a:tblGrid>
              <a:tr h="427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2021</a:t>
                      </a:r>
                      <a:r>
                        <a:rPr lang="ru-RU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2022 год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202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202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</a:tr>
              <a:tr h="476314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расходы на социальную сферу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881 798,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тыс. руб.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(65,0 %)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955 232,6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тыс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руб.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(59,4 %)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869 325,3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тыс. руб.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(52,2 %)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861 028,9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тыс. руб.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(58,8 %)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</a:tr>
              <a:tr h="42703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рамках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 муниципальных программ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98,9 %</a:t>
                      </a:r>
                      <a:endParaRPr lang="ru-RU" sz="2000" b="1" i="0" u="none" strike="noStrike" baseline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99,1 %</a:t>
                      </a:r>
                      <a:endParaRPr lang="ru-RU" sz="2000" b="1" i="0" u="none" strike="noStrike" baseline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98,2 %</a:t>
                      </a:r>
                      <a:endParaRPr lang="ru-RU" sz="2000" b="1" i="0" u="none" strike="noStrike" baseline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96,0 %</a:t>
                      </a:r>
                      <a:endParaRPr lang="ru-RU" sz="2000" b="1" i="0" u="none" strike="noStrike" baseline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>
                        <a:alpha val="1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63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833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5F7B780-08A6-4E4B-BEF9-9C8D2C9DFA2F}" type="slidenum">
              <a:rPr lang="ru-RU" sz="2000" b="1" smtClean="0">
                <a:solidFill>
                  <a:schemeClr val="tx1"/>
                </a:solidFill>
              </a:rPr>
              <a:pPr/>
              <a:t>24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25634" name="Picture 2" descr="D:\Презентации\2020\!ВДВ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260350"/>
            <a:ext cx="5603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290378"/>
              </p:ext>
            </p:extLst>
          </p:nvPr>
        </p:nvGraphicFramePr>
        <p:xfrm>
          <a:off x="185738" y="791950"/>
          <a:ext cx="8826500" cy="26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388" y="166688"/>
            <a:ext cx="8785225" cy="10302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60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7069931" y="754187"/>
            <a:ext cx="120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(тыс. руб.)</a:t>
            </a:r>
          </a:p>
        </p:txBody>
      </p:sp>
      <p:sp>
        <p:nvSpPr>
          <p:cNvPr id="4506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C82D4DF-1EA8-4AE5-A387-665F3A4582F7}" type="slidenum">
              <a:rPr lang="ru-RU" sz="2000" b="1" smtClean="0">
                <a:solidFill>
                  <a:schemeClr val="tx1"/>
                </a:solidFill>
              </a:rPr>
              <a:pPr/>
              <a:t>25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10" name="Рисунок 9" descr="image025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0929" y="72008"/>
            <a:ext cx="1425476" cy="9807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1560" y="47667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Бюджет развития </a:t>
            </a:r>
            <a:r>
              <a:rPr lang="ru-RU" sz="2400" b="1" dirty="0" smtClean="0">
                <a:latin typeface="+mj-lt"/>
              </a:rPr>
              <a:t>на 2022-2024 годы по отраслям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659397"/>
              </p:ext>
            </p:extLst>
          </p:nvPr>
        </p:nvGraphicFramePr>
        <p:xfrm>
          <a:off x="179637" y="1340768"/>
          <a:ext cx="8784976" cy="4899121"/>
        </p:xfrm>
        <a:graphic>
          <a:graphicData uri="http://schemas.openxmlformats.org/drawingml/2006/table">
            <a:tbl>
              <a:tblPr/>
              <a:tblGrid>
                <a:gridCol w="3026284"/>
                <a:gridCol w="1684848"/>
                <a:gridCol w="1684848"/>
                <a:gridCol w="1194498"/>
                <a:gridCol w="1194498"/>
              </a:tblGrid>
              <a:tr h="73601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 отрасли/год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2021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2022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2023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2024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55808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Дорожное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133 928,3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9B3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183 406,0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101 010,1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101 010,1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Коммунальное хозяйство (газификация, водоснабжение)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23 471,9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9B3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109 877,5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329 258,8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72 439,0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570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59 938,1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9B3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79 545,1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8 880,0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6 900,0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39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1 429,7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9B3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1 699,7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1 729,7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1 729,7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39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Физическая культура и спорт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95 978,1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9B3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14 879,1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39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314 746,1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389 407,4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440 878,6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182 078,8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58349">
                <a:tc gridSpan="2">
                  <a:txBody>
                    <a:bodyPr/>
                    <a:lstStyle/>
                    <a:p>
                      <a:pPr algn="r" fontAlgn="b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ВСЕГО за 3 года -        1 012 364,8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825" y="188913"/>
            <a:ext cx="8602663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185738" y="84138"/>
            <a:ext cx="8424862" cy="1081087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Развитие  агропромышленного  комплекса 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/>
              <a:t>Череповецкого муниципального района </a:t>
            </a:r>
            <a:br>
              <a:rPr lang="ru-RU" sz="2400" b="1" smtClean="0"/>
            </a:br>
            <a:r>
              <a:rPr lang="ru-RU" sz="2400" b="1" smtClean="0"/>
              <a:t>на 2020 – 2025 годы (</a:t>
            </a:r>
            <a:r>
              <a:rPr lang="ru-RU" sz="1800" b="1" smtClean="0"/>
              <a:t>2022 год </a:t>
            </a:r>
            <a:r>
              <a:rPr lang="ru-RU" sz="2400" b="1" smtClean="0"/>
              <a:t>- </a:t>
            </a:r>
            <a:r>
              <a:rPr lang="ru-RU" sz="2400" b="1" smtClean="0">
                <a:solidFill>
                  <a:srgbClr val="C00000"/>
                </a:solidFill>
              </a:rPr>
              <a:t>1 000,0 тыс. руб.</a:t>
            </a:r>
            <a:r>
              <a:rPr lang="ru-RU" sz="2400" b="1" smtClean="0"/>
              <a:t>)</a:t>
            </a:r>
          </a:p>
        </p:txBody>
      </p:sp>
      <p:pic>
        <p:nvPicPr>
          <p:cNvPr id="26628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645400" y="1268413"/>
            <a:ext cx="120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(тыс. руб.)</a:t>
            </a:r>
          </a:p>
        </p:txBody>
      </p:sp>
      <p:sp>
        <p:nvSpPr>
          <p:cNvPr id="266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544C446-918E-41E1-8998-02CD1FD847AA}" type="slidenum">
              <a:rPr lang="ru-RU" sz="2000" b="1" smtClean="0">
                <a:solidFill>
                  <a:schemeClr val="tx1"/>
                </a:solidFill>
              </a:rPr>
              <a:pPr/>
              <a:t>26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26631" name="Диаграмма 8"/>
          <p:cNvGraphicFramePr>
            <a:graphicFrameLocks/>
          </p:cNvGraphicFramePr>
          <p:nvPr/>
        </p:nvGraphicFramePr>
        <p:xfrm>
          <a:off x="7646988" y="354013"/>
          <a:ext cx="11096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" r:id="rId4" imgW="1109568" imgH="676715" progId="Excel.Sheet.8">
                  <p:embed/>
                </p:oleObj>
              </mc:Choice>
              <mc:Fallback>
                <p:oleObj r:id="rId4" imgW="1109568" imgH="676715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54013"/>
                        <a:ext cx="1109662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Box 2"/>
          <p:cNvSpPr txBox="1">
            <a:spLocks noChangeArrowheads="1"/>
          </p:cNvSpPr>
          <p:nvPr/>
        </p:nvSpPr>
        <p:spPr bwMode="auto">
          <a:xfrm>
            <a:off x="971550" y="5245100"/>
            <a:ext cx="7200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- субсидии на возмещение части затрат сельхозпроизводителям по приобретению сельхозтехники и оборудования –</a:t>
            </a:r>
            <a:r>
              <a:rPr lang="en-US" b="1" dirty="0" smtClean="0"/>
              <a:t> </a:t>
            </a:r>
            <a:r>
              <a:rPr lang="ru-RU" b="1" dirty="0" smtClean="0"/>
              <a:t>668,0 </a:t>
            </a:r>
            <a:r>
              <a:rPr lang="ru-RU" b="1" dirty="0"/>
              <a:t>тыс. руб.</a:t>
            </a:r>
          </a:p>
          <a:p>
            <a:r>
              <a:rPr lang="ru-RU" b="1" dirty="0" smtClean="0"/>
              <a:t>- </a:t>
            </a:r>
            <a:r>
              <a:rPr lang="ru-RU" b="1" dirty="0"/>
              <a:t>поощрение передовиков производства – 210,0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тыс. руб.;</a:t>
            </a:r>
          </a:p>
          <a:p>
            <a:r>
              <a:rPr lang="ru-RU" b="1" dirty="0"/>
              <a:t>- конкурсы профессионального мастерства – 122,0 тыс. руб</a:t>
            </a:r>
            <a:r>
              <a:rPr lang="ru-RU" b="1" dirty="0" smtClean="0"/>
              <a:t>.;</a:t>
            </a:r>
            <a:endParaRPr lang="ru-RU" b="1" dirty="0"/>
          </a:p>
        </p:txBody>
      </p:sp>
      <p:pic>
        <p:nvPicPr>
          <p:cNvPr id="26633" name="Picture 5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/>
          <a:stretch>
            <a:fillRect/>
          </a:stretch>
        </p:blipFill>
        <p:spPr bwMode="auto">
          <a:xfrm flipH="1">
            <a:off x="8172450" y="620713"/>
            <a:ext cx="608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4" name="Диаграмма 9"/>
          <p:cNvGraphicFramePr>
            <a:graphicFrameLocks/>
          </p:cNvGraphicFramePr>
          <p:nvPr/>
        </p:nvGraphicFramePr>
        <p:xfrm>
          <a:off x="114300" y="1340769"/>
          <a:ext cx="9029700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8" r:id="rId7" imgW="9035055" imgH="3670110" progId="Excel.Sheet.8">
                  <p:embed/>
                </p:oleObj>
              </mc:Choice>
              <mc:Fallback>
                <p:oleObj r:id="rId7" imgW="9035055" imgH="3670110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340769"/>
                        <a:ext cx="9029700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Box 11"/>
          <p:cNvSpPr txBox="1">
            <a:spLocks noChangeArrowheads="1"/>
          </p:cNvSpPr>
          <p:nvPr/>
        </p:nvSpPr>
        <p:spPr bwMode="auto">
          <a:xfrm>
            <a:off x="1016000" y="5003800"/>
            <a:ext cx="139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на 2022 год: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825" y="188913"/>
            <a:ext cx="8602663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938213" y="177800"/>
            <a:ext cx="7427912" cy="995363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Развитие системы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Череповецкого муниципального района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800" b="1" dirty="0" smtClean="0"/>
              <a:t>2022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842 848,5 тыс. руб.</a:t>
            </a:r>
            <a:r>
              <a:rPr lang="ru-RU" sz="2400" b="1" dirty="0" smtClean="0"/>
              <a:t>)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235825" y="1082675"/>
            <a:ext cx="120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276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1319586-5C5C-419C-8E1B-75F2C5159EEE}" type="slidenum">
              <a:rPr lang="ru-RU" sz="2000" b="1" smtClean="0">
                <a:solidFill>
                  <a:schemeClr val="tx1"/>
                </a:solidFill>
              </a:rPr>
              <a:pPr/>
              <a:t>27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323528" y="4077072"/>
            <a:ext cx="8820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- </a:t>
            </a:r>
            <a:r>
              <a:rPr lang="ru-RU" sz="1400" b="1" dirty="0"/>
              <a:t>обеспечение деятельности учреждений образования, укрепление МТБ, разработка ПСД, </a:t>
            </a:r>
            <a:r>
              <a:rPr lang="ru-RU" sz="1400" b="1" dirty="0" err="1"/>
              <a:t>гос.экспертиза</a:t>
            </a:r>
            <a:r>
              <a:rPr lang="ru-RU" sz="1400" b="1" dirty="0"/>
              <a:t> –           </a:t>
            </a:r>
            <a:r>
              <a:rPr lang="ru-RU" sz="1400" b="1" dirty="0" smtClean="0"/>
              <a:t>696 022,4 </a:t>
            </a:r>
            <a:r>
              <a:rPr lang="ru-RU" sz="1400" b="1" dirty="0"/>
              <a:t>тыс. руб</a:t>
            </a:r>
            <a:r>
              <a:rPr lang="ru-RU" sz="1400" b="1" dirty="0" smtClean="0"/>
              <a:t>.;</a:t>
            </a:r>
          </a:p>
          <a:p>
            <a:r>
              <a:rPr lang="ru-RU" sz="1400" b="1" dirty="0" smtClean="0"/>
              <a:t>- капитальный </a:t>
            </a:r>
            <a:r>
              <a:rPr lang="ru-RU" sz="1400" b="1" dirty="0"/>
              <a:t>ремонт учреждений образования (школ </a:t>
            </a:r>
            <a:r>
              <a:rPr lang="ru-RU" sz="1400" b="1" dirty="0" err="1"/>
              <a:t>Мяксинской</a:t>
            </a:r>
            <a:r>
              <a:rPr lang="ru-RU" sz="1400" b="1" dirty="0"/>
              <a:t>, </a:t>
            </a:r>
            <a:r>
              <a:rPr lang="ru-RU" sz="1400" b="1" dirty="0" err="1"/>
              <a:t>Ботовской</a:t>
            </a:r>
            <a:r>
              <a:rPr lang="ru-RU" sz="1400" b="1" dirty="0"/>
              <a:t>, </a:t>
            </a:r>
            <a:r>
              <a:rPr lang="ru-RU" sz="1400" b="1" dirty="0" err="1"/>
              <a:t>Климовской</a:t>
            </a:r>
            <a:r>
              <a:rPr lang="ru-RU" sz="1400" b="1" dirty="0"/>
              <a:t>, </a:t>
            </a:r>
            <a:r>
              <a:rPr lang="ru-RU" sz="1400" b="1" dirty="0" err="1"/>
              <a:t>Абакановской</a:t>
            </a:r>
            <a:r>
              <a:rPr lang="ru-RU" sz="1400" b="1" dirty="0"/>
              <a:t>, </a:t>
            </a:r>
            <a:r>
              <a:rPr lang="ru-RU" sz="1400" b="1" dirty="0" err="1"/>
              <a:t>Шухободского</a:t>
            </a:r>
            <a:r>
              <a:rPr lang="ru-RU" sz="1400" b="1" dirty="0"/>
              <a:t> детского сада) по решениям </a:t>
            </a:r>
            <a:r>
              <a:rPr lang="ru-RU" sz="1400" b="1" dirty="0" err="1"/>
              <a:t>Градсовета</a:t>
            </a:r>
            <a:r>
              <a:rPr lang="ru-RU" sz="1400" b="1" dirty="0"/>
              <a:t> №2 – 53 194,8 тыс. руб.;</a:t>
            </a:r>
          </a:p>
          <a:p>
            <a:r>
              <a:rPr lang="ru-RU" sz="1400" b="1" dirty="0"/>
              <a:t>- организация питания школьников, проведение мероприятий в области образов. – 34 </a:t>
            </a:r>
            <a:r>
              <a:rPr lang="ru-RU" sz="1400" b="1" dirty="0" smtClean="0"/>
              <a:t>660,7 </a:t>
            </a:r>
            <a:r>
              <a:rPr lang="ru-RU" sz="1400" b="1" dirty="0"/>
              <a:t>тыс. руб.;</a:t>
            </a:r>
          </a:p>
          <a:p>
            <a:r>
              <a:rPr lang="ru-RU" sz="1400" b="1" dirty="0" smtClean="0"/>
              <a:t>- реализация нацпроекта «Образование» - проекты «Современная школа», «Успех каждого ребенка», «Цифровая образовательная среда» - 12 175,6 тыс. руб.;</a:t>
            </a:r>
          </a:p>
          <a:p>
            <a:r>
              <a:rPr lang="ru-RU" sz="1400" b="1" dirty="0" smtClean="0"/>
              <a:t>- социальная </a:t>
            </a:r>
            <a:r>
              <a:rPr lang="ru-RU" sz="1400" b="1" dirty="0"/>
              <a:t>поддержка отдельных категорий граждан – 10 804,1 тыс. руб.;</a:t>
            </a:r>
          </a:p>
          <a:p>
            <a:r>
              <a:rPr lang="ru-RU" sz="1400" b="1" dirty="0"/>
              <a:t>- содержание управления образования администрации района – 9 910,3 тыс. руб</a:t>
            </a:r>
            <a:r>
              <a:rPr lang="ru-RU" sz="1400" b="1" dirty="0" smtClean="0"/>
              <a:t>.;</a:t>
            </a:r>
            <a:endParaRPr lang="ru-RU" sz="1400" b="1" dirty="0"/>
          </a:p>
          <a:p>
            <a:r>
              <a:rPr lang="ru-RU" sz="1400" b="1" dirty="0"/>
              <a:t>- поддержка социально ориентированных некоммерческих организаций – 4 825,3 тыс. руб.;</a:t>
            </a:r>
          </a:p>
          <a:p>
            <a:r>
              <a:rPr lang="ru-RU" sz="1400" b="1" dirty="0" smtClean="0"/>
              <a:t>- организация временного трудоустройства несовершеннолетних – 310,0 тыс. руб.;</a:t>
            </a:r>
          </a:p>
          <a:p>
            <a:r>
              <a:rPr lang="ru-RU" sz="1400" b="1" dirty="0"/>
              <a:t>- </a:t>
            </a:r>
            <a:r>
              <a:rPr lang="ru-RU" sz="1400" b="1" dirty="0" smtClean="0"/>
              <a:t>строительство </a:t>
            </a:r>
            <a:r>
              <a:rPr lang="ru-RU" sz="1400" b="1" dirty="0"/>
              <a:t>детского сада в п. </a:t>
            </a:r>
            <a:r>
              <a:rPr lang="ru-RU" sz="1400" b="1" dirty="0" smtClean="0"/>
              <a:t>Суда - 20 945,3 тыс. руб.</a:t>
            </a:r>
          </a:p>
        </p:txBody>
      </p:sp>
      <p:pic>
        <p:nvPicPr>
          <p:cNvPr id="27655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D:\Презентации\2020\!ВДВ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76250"/>
            <a:ext cx="81756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395536" y="3789040"/>
            <a:ext cx="1395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03572898"/>
              </p:ext>
            </p:extLst>
          </p:nvPr>
        </p:nvGraphicFramePr>
        <p:xfrm>
          <a:off x="-620284" y="848246"/>
          <a:ext cx="9756576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56991" y="3032956"/>
            <a:ext cx="576064" cy="45719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85997" y="1844824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1 000,0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6700" y="76200"/>
            <a:ext cx="8602663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854075" y="76200"/>
            <a:ext cx="7427913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Сохранение и развитие культурного потенциала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Череповецкого муниципального района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800" b="1" dirty="0" smtClean="0"/>
              <a:t>2022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47 </a:t>
            </a:r>
            <a:r>
              <a:rPr lang="en-US" sz="2400" b="1" dirty="0" smtClean="0">
                <a:solidFill>
                  <a:srgbClr val="C00000"/>
                </a:solidFill>
              </a:rPr>
              <a:t>222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</a:rPr>
              <a:t>7</a:t>
            </a:r>
            <a:r>
              <a:rPr lang="ru-RU" sz="2400" b="1" dirty="0" smtClean="0">
                <a:solidFill>
                  <a:srgbClr val="C00000"/>
                </a:solidFill>
              </a:rPr>
              <a:t> тыс. руб.</a:t>
            </a:r>
            <a:r>
              <a:rPr lang="ru-RU" sz="2400" b="1" dirty="0" smtClean="0"/>
              <a:t>)</a:t>
            </a:r>
          </a:p>
        </p:txBody>
      </p:sp>
      <p:pic>
        <p:nvPicPr>
          <p:cNvPr id="28676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88913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03019A-23E6-4C2B-9DEA-1EBAA7AC8662}" type="slidenum">
              <a:rPr lang="ru-RU" sz="2000" b="1" smtClean="0">
                <a:solidFill>
                  <a:schemeClr val="tx1"/>
                </a:solidFill>
              </a:rPr>
              <a:pPr/>
              <a:t>28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280988" y="4941888"/>
            <a:ext cx="8820150" cy="11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ts val="1700"/>
              </a:lnSpc>
              <a:buFontTx/>
              <a:buChar char="-"/>
            </a:pPr>
            <a:r>
              <a:rPr lang="ru-RU" sz="1600" b="1" dirty="0"/>
              <a:t>организация библиотечного обслуживания населения (МУК ЦБС) – 29 </a:t>
            </a:r>
            <a:r>
              <a:rPr lang="en-US" sz="1600" b="1" dirty="0" smtClean="0"/>
              <a:t>688</a:t>
            </a:r>
            <a:r>
              <a:rPr lang="ru-RU" sz="1600" b="1" dirty="0" smtClean="0"/>
              <a:t>,</a:t>
            </a:r>
            <a:r>
              <a:rPr lang="en-US" sz="1600" b="1" dirty="0" smtClean="0"/>
              <a:t>5</a:t>
            </a:r>
            <a:r>
              <a:rPr lang="ru-RU" sz="1600" b="1" dirty="0" smtClean="0"/>
              <a:t> </a:t>
            </a:r>
            <a:r>
              <a:rPr lang="ru-RU" sz="1600" b="1" dirty="0"/>
              <a:t>тыс. руб</a:t>
            </a:r>
            <a:r>
              <a:rPr lang="ru-RU" sz="1600" b="1" dirty="0" smtClean="0"/>
              <a:t>.;</a:t>
            </a:r>
            <a:endParaRPr lang="en-US" sz="1600" b="1" dirty="0" smtClean="0"/>
          </a:p>
          <a:p>
            <a:pPr marL="285750" indent="-285750">
              <a:lnSpc>
                <a:spcPts val="1700"/>
              </a:lnSpc>
              <a:buFontTx/>
              <a:buChar char="-"/>
            </a:pPr>
            <a:r>
              <a:rPr lang="ru-RU" sz="1600" b="1" dirty="0"/>
              <a:t>проведение творческих мероприятий и методическое обеспечение проектов в сфере народного творчества и культурно-досуговой деятельности (МУК РДК) - 11 874,8 тыс. руб.</a:t>
            </a:r>
          </a:p>
          <a:p>
            <a:pPr marL="285750" indent="-285750">
              <a:lnSpc>
                <a:spcPts val="1700"/>
              </a:lnSpc>
              <a:buFontTx/>
              <a:buChar char="-"/>
            </a:pPr>
            <a:r>
              <a:rPr lang="ru-RU" sz="1600" b="1" dirty="0" smtClean="0"/>
              <a:t>обеспечение </a:t>
            </a:r>
            <a:r>
              <a:rPr lang="ru-RU" sz="1600" b="1" dirty="0"/>
              <a:t>сохранности, развития и популяризация традиционной народной культуры и народного творчества (МУК ЦТНК) - 5 659,4 тыс. руб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28679" name="Picture 3" descr="F:\Эмодзи\н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401638" y="4652963"/>
            <a:ext cx="1395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78186194"/>
              </p:ext>
            </p:extLst>
          </p:nvPr>
        </p:nvGraphicFramePr>
        <p:xfrm>
          <a:off x="0" y="1484784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668344" y="980728"/>
            <a:ext cx="120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(тыс. руб.)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7904" y="3068960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100,0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6541" y="3186844"/>
            <a:ext cx="71363" cy="72008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2250" y="203200"/>
            <a:ext cx="8601075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958850" y="201613"/>
            <a:ext cx="7427913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Развитие молодежной политики 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/>
              <a:t>Череповецкого муниципального района </a:t>
            </a:r>
            <a:br>
              <a:rPr lang="ru-RU" sz="2400" b="1" smtClean="0"/>
            </a:br>
            <a:r>
              <a:rPr lang="ru-RU" sz="2400" b="1" smtClean="0"/>
              <a:t>на 2020 – 2025 годы (</a:t>
            </a:r>
            <a:r>
              <a:rPr lang="ru-RU" sz="1800" b="1" smtClean="0"/>
              <a:t>2022 год </a:t>
            </a:r>
            <a:r>
              <a:rPr lang="ru-RU" sz="2400" b="1" smtClean="0"/>
              <a:t>– </a:t>
            </a:r>
            <a:r>
              <a:rPr lang="ru-RU" sz="2400" b="1" smtClean="0">
                <a:solidFill>
                  <a:srgbClr val="C00000"/>
                </a:solidFill>
              </a:rPr>
              <a:t>410,0 тыс. руб.</a:t>
            </a:r>
            <a:r>
              <a:rPr lang="ru-RU" sz="2400" b="1" smtClean="0"/>
              <a:t>)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7639050" y="1195388"/>
            <a:ext cx="120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2970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18FF68A-6067-46B7-BEB0-A51D09381961}" type="slidenum">
              <a:rPr lang="ru-RU" sz="2000" b="1" smtClean="0">
                <a:solidFill>
                  <a:schemeClr val="tx1"/>
                </a:solidFill>
              </a:rPr>
              <a:pPr/>
              <a:t>29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500063" y="4508500"/>
            <a:ext cx="75930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мероприятия для детей и молодёжи: </a:t>
            </a:r>
          </a:p>
          <a:p>
            <a:r>
              <a:rPr lang="ru-RU" b="1" dirty="0"/>
              <a:t>- слет представителей  детских молодежных общественных организаций </a:t>
            </a:r>
          </a:p>
          <a:p>
            <a:r>
              <a:rPr lang="ru-RU" b="1" dirty="0"/>
              <a:t>«Коммунарские сборы», </a:t>
            </a:r>
          </a:p>
          <a:p>
            <a:r>
              <a:rPr lang="ru-RU" b="1" dirty="0"/>
              <a:t>- научно-практическая конференция «Мир через культуру», </a:t>
            </a:r>
          </a:p>
          <a:p>
            <a:r>
              <a:rPr lang="ru-RU" b="1" dirty="0"/>
              <a:t>- День молодежи,</a:t>
            </a:r>
          </a:p>
          <a:p>
            <a:r>
              <a:rPr lang="ru-RU" b="1" dirty="0"/>
              <a:t>- конкурс «Молодежное подворье», </a:t>
            </a:r>
          </a:p>
          <a:p>
            <a:r>
              <a:rPr lang="ru-RU" b="1" dirty="0"/>
              <a:t>- поддержка Юнармейского движения, </a:t>
            </a:r>
          </a:p>
          <a:p>
            <a:r>
              <a:rPr lang="ru-RU" b="1" dirty="0"/>
              <a:t>- Новогодний бал старшеклассников и др.</a:t>
            </a:r>
          </a:p>
        </p:txBody>
      </p:sp>
      <p:pic>
        <p:nvPicPr>
          <p:cNvPr id="29703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F:\Эмодзи\гита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82600"/>
            <a:ext cx="692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/>
        </p:nvGraphicFramePr>
        <p:xfrm>
          <a:off x="0" y="1124744"/>
          <a:ext cx="9144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8" y="161925"/>
            <a:ext cx="8826500" cy="81915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1275" y="203200"/>
            <a:ext cx="8994775" cy="70485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ru-RU" sz="3200" dirty="0" smtClean="0"/>
              <a:t>     </a:t>
            </a:r>
            <a:r>
              <a:rPr lang="ru-RU" sz="2700" b="1" dirty="0" smtClean="0"/>
              <a:t>Основные направления 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бюджетной политики </a:t>
            </a:r>
            <a:r>
              <a:rPr lang="ru-RU" sz="2700" b="1" dirty="0" smtClean="0"/>
              <a:t>района</a:t>
            </a:r>
            <a:endParaRPr lang="ru-RU" sz="3100" b="1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49105"/>
              </p:ext>
            </p:extLst>
          </p:nvPr>
        </p:nvGraphicFramePr>
        <p:xfrm>
          <a:off x="107504" y="764704"/>
          <a:ext cx="89048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1" name="Рисунок 2" descr="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875" y="2476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217D1D8-49B3-4BDB-902F-FA40E4CA8453}" type="slidenum">
              <a:rPr lang="ru-RU" sz="2000" b="1" smtClean="0">
                <a:solidFill>
                  <a:schemeClr val="tx1"/>
                </a:solidFill>
              </a:rPr>
              <a:pPr/>
              <a:t>3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4103" name="Picture 2" descr="D:\Презентации\2020\!ВДВ\z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34350" y="247650"/>
            <a:ext cx="742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3050" y="188913"/>
            <a:ext cx="8602663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3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7743825" y="1268413"/>
            <a:ext cx="120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3072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31B41A-952F-4E5E-A502-6271E32EB2BB}" type="slidenum">
              <a:rPr lang="ru-RU" sz="2000" b="1" smtClean="0">
                <a:solidFill>
                  <a:schemeClr val="tx1"/>
                </a:solidFill>
              </a:rPr>
              <a:pPr/>
              <a:t>30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206375" y="4581128"/>
            <a:ext cx="8937625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buFontTx/>
              <a:buChar char="-"/>
            </a:pPr>
            <a:r>
              <a:rPr lang="ru-RU" sz="1600" b="1" dirty="0" smtClean="0"/>
              <a:t> строительство ФОК п. </a:t>
            </a:r>
            <a:r>
              <a:rPr lang="ru-RU" sz="1600" b="1" dirty="0" err="1" smtClean="0"/>
              <a:t>Тоншалово</a:t>
            </a:r>
            <a:r>
              <a:rPr lang="ru-RU" sz="1600" b="1" dirty="0" smtClean="0"/>
              <a:t> – 12 553,2 тыс. руб.</a:t>
            </a:r>
          </a:p>
          <a:p>
            <a:pPr>
              <a:lnSpc>
                <a:spcPts val="1700"/>
              </a:lnSpc>
              <a:buFontTx/>
              <a:buChar char="-"/>
            </a:pPr>
            <a:r>
              <a:rPr lang="ru-RU" sz="1600" b="1" dirty="0" smtClean="0"/>
              <a:t>содержание </a:t>
            </a:r>
            <a:r>
              <a:rPr lang="ru-RU" sz="1600" b="1" dirty="0"/>
              <a:t>ФОК п. </a:t>
            </a:r>
            <a:r>
              <a:rPr lang="ru-RU" sz="1600" b="1" dirty="0" err="1"/>
              <a:t>Тоншалово</a:t>
            </a:r>
            <a:r>
              <a:rPr lang="ru-RU" sz="1600" b="1" dirty="0"/>
              <a:t> – </a:t>
            </a:r>
            <a:r>
              <a:rPr lang="ru-RU" sz="1600" b="1" dirty="0" smtClean="0"/>
              <a:t>6 810,1 тыс. руб.; </a:t>
            </a:r>
            <a:endParaRPr lang="ru-RU" sz="1600" b="1" dirty="0"/>
          </a:p>
          <a:p>
            <a:pPr>
              <a:lnSpc>
                <a:spcPts val="1700"/>
              </a:lnSpc>
              <a:buFontTx/>
              <a:buChar char="-"/>
            </a:pPr>
            <a:r>
              <a:rPr lang="ru-RU" sz="1600" b="1" i="1" dirty="0" smtClean="0"/>
              <a:t> </a:t>
            </a:r>
            <a:r>
              <a:rPr lang="ru-RU" sz="1600" b="1" dirty="0"/>
              <a:t>обеспечение деятельности МУ «Комитет по физической культуре и спорту» - 2 </a:t>
            </a:r>
            <a:r>
              <a:rPr lang="ru-RU" sz="1600" b="1" dirty="0" smtClean="0"/>
              <a:t>522,2 </a:t>
            </a:r>
            <a:r>
              <a:rPr lang="ru-RU" sz="1600" b="1" dirty="0"/>
              <a:t>тыс. руб.;</a:t>
            </a:r>
          </a:p>
          <a:p>
            <a:pPr>
              <a:lnSpc>
                <a:spcPts val="1700"/>
              </a:lnSpc>
            </a:pPr>
            <a:r>
              <a:rPr lang="ru-RU" sz="1600" b="1" dirty="0"/>
              <a:t>-</a:t>
            </a:r>
            <a:r>
              <a:rPr lang="ru-RU" sz="1600" dirty="0"/>
              <a:t> </a:t>
            </a:r>
            <a:r>
              <a:rPr lang="ru-RU" sz="1600" b="1" dirty="0"/>
              <a:t>организация и проведение мероприятий – 1 </a:t>
            </a:r>
            <a:r>
              <a:rPr lang="ru-RU" sz="1600" b="1" dirty="0" smtClean="0"/>
              <a:t>514,3 </a:t>
            </a:r>
            <a:r>
              <a:rPr lang="ru-RU" sz="1600" b="1" dirty="0"/>
              <a:t>тыс. руб.:</a:t>
            </a:r>
          </a:p>
          <a:p>
            <a:pPr>
              <a:lnSpc>
                <a:spcPts val="1700"/>
              </a:lnSpc>
            </a:pPr>
            <a:r>
              <a:rPr lang="ru-RU" sz="1600" b="1" dirty="0"/>
              <a:t>спартакиады среди команд сельских поселений, среди школьников, ветеранов, </a:t>
            </a:r>
          </a:p>
          <a:p>
            <a:pPr>
              <a:lnSpc>
                <a:spcPts val="1700"/>
              </a:lnSpc>
            </a:pPr>
            <a:r>
              <a:rPr lang="ru-RU" sz="1600" b="1" dirty="0"/>
              <a:t>среди оздоровительных лагерей, среди молодежи; </a:t>
            </a:r>
          </a:p>
          <a:p>
            <a:pPr>
              <a:lnSpc>
                <a:spcPts val="1700"/>
              </a:lnSpc>
            </a:pPr>
            <a:r>
              <a:rPr lang="ru-RU" sz="1600" b="1" dirty="0"/>
              <a:t>оборонно-спортивная игра «Богатыри»;</a:t>
            </a:r>
          </a:p>
          <a:p>
            <a:pPr>
              <a:lnSpc>
                <a:spcPts val="1700"/>
              </a:lnSpc>
            </a:pPr>
            <a:r>
              <a:rPr lang="ru-RU" sz="1600" b="1" dirty="0"/>
              <a:t>Президентские соревнования; 				</a:t>
            </a:r>
            <a:endParaRPr lang="ru-RU" sz="1600" dirty="0" smtClean="0"/>
          </a:p>
          <a:p>
            <a:pPr>
              <a:lnSpc>
                <a:spcPts val="1700"/>
              </a:lnSpc>
            </a:pPr>
            <a:r>
              <a:rPr lang="ru-RU" sz="1600" b="1" dirty="0" smtClean="0"/>
              <a:t>организация и проведение фестивалей ГТО; </a:t>
            </a:r>
            <a:r>
              <a:rPr lang="ru-RU" sz="1600" dirty="0" smtClean="0"/>
              <a:t>			</a:t>
            </a:r>
          </a:p>
          <a:p>
            <a:pPr>
              <a:lnSpc>
                <a:spcPts val="1700"/>
              </a:lnSpc>
            </a:pPr>
            <a:r>
              <a:rPr lang="ru-RU" sz="1600" b="1" dirty="0" smtClean="0"/>
              <a:t>участие </a:t>
            </a:r>
            <a:r>
              <a:rPr lang="ru-RU" sz="1600" b="1" dirty="0"/>
              <a:t>в областных соревнованиях согласно областному календарному плану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  <p:sp>
        <p:nvSpPr>
          <p:cNvPr id="30727" name="Заголовок 1"/>
          <p:cNvSpPr>
            <a:spLocks noGrp="1"/>
          </p:cNvSpPr>
          <p:nvPr>
            <p:ph type="title"/>
          </p:nvPr>
        </p:nvSpPr>
        <p:spPr>
          <a:xfrm>
            <a:off x="573088" y="142875"/>
            <a:ext cx="7427912" cy="993775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Развитие физической культуры и спорта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Череповецкого муниципального района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800" b="1" dirty="0" smtClean="0"/>
              <a:t>2022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25 725,7 тыс. руб.</a:t>
            </a:r>
            <a:r>
              <a:rPr lang="ru-RU" sz="2400" b="1" dirty="0" smtClean="0"/>
              <a:t>)</a:t>
            </a:r>
          </a:p>
        </p:txBody>
      </p:sp>
      <p:pic>
        <p:nvPicPr>
          <p:cNvPr id="3072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49275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0" y="-1458913"/>
            <a:ext cx="177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180975" y="4138613"/>
            <a:ext cx="139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960071"/>
              </p:ext>
            </p:extLst>
          </p:nvPr>
        </p:nvGraphicFramePr>
        <p:xfrm>
          <a:off x="-61591" y="983778"/>
          <a:ext cx="9205591" cy="315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3050" y="188913"/>
            <a:ext cx="8602663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860425" y="182563"/>
            <a:ext cx="7427913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Обеспечение жильем молодых семей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в Череповецком муниципальном районе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800" b="1" dirty="0" smtClean="0"/>
              <a:t>2022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2 174,</a:t>
            </a:r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</a:rPr>
              <a:t> тыс. руб.</a:t>
            </a:r>
            <a:r>
              <a:rPr lang="ru-RU" sz="2400" b="1" dirty="0" smtClean="0"/>
              <a:t>)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31748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940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CB55F34-C2DB-4A8F-92CE-75254B248B94}" type="slidenum">
              <a:rPr lang="ru-RU" sz="2000" b="1" smtClean="0">
                <a:solidFill>
                  <a:schemeClr val="tx1"/>
                </a:solidFill>
              </a:rPr>
              <a:pPr/>
              <a:t>31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7518400" y="1196975"/>
            <a:ext cx="120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279400" y="5732463"/>
            <a:ext cx="792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Предоставление социальной выплаты на приобретение жилого помещения </a:t>
            </a:r>
          </a:p>
          <a:p>
            <a:r>
              <a:rPr lang="ru-RU" b="1" dirty="0"/>
              <a:t>или строительство индивидуального жилого </a:t>
            </a:r>
            <a:r>
              <a:rPr lang="ru-RU" b="1" dirty="0" smtClean="0"/>
              <a:t>дома для 2 семей</a:t>
            </a:r>
            <a:endParaRPr lang="ru-RU" dirty="0"/>
          </a:p>
        </p:txBody>
      </p:sp>
      <p:pic>
        <p:nvPicPr>
          <p:cNvPr id="31753" name="Picture 3" descr="D:\Презентации\2020\!ВДВ\семья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04813"/>
            <a:ext cx="13573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5100"/>
              </p:ext>
            </p:extLst>
          </p:nvPr>
        </p:nvGraphicFramePr>
        <p:xfrm>
          <a:off x="1" y="1196975"/>
          <a:ext cx="8875712" cy="45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3050" y="188913"/>
            <a:ext cx="8602663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763588" y="195263"/>
            <a:ext cx="8604250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Комплексное развитие систем коммунальной инфраструктуры и энергосбережение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в Череповецком муниципальном районе </a:t>
            </a:r>
            <a:br>
              <a:rPr lang="ru-RU" sz="2000" b="1" dirty="0" smtClean="0"/>
            </a:br>
            <a:r>
              <a:rPr lang="ru-RU" sz="2000" b="1" dirty="0" smtClean="0"/>
              <a:t>на 2020 – 2025 годы (</a:t>
            </a:r>
            <a:r>
              <a:rPr lang="ru-RU" sz="1800" b="1" dirty="0" smtClean="0"/>
              <a:t>2022 год</a:t>
            </a:r>
            <a:r>
              <a:rPr lang="ru-RU" sz="2000" b="1" dirty="0" smtClean="0"/>
              <a:t> – </a:t>
            </a:r>
            <a:r>
              <a:rPr lang="ru-RU" sz="2000" b="1" dirty="0" smtClean="0">
                <a:solidFill>
                  <a:srgbClr val="C00000"/>
                </a:solidFill>
              </a:rPr>
              <a:t>114 072,8 тыс</a:t>
            </a:r>
            <a:r>
              <a:rPr lang="ru-RU" sz="2000" b="1" dirty="0" smtClean="0">
                <a:solidFill>
                  <a:srgbClr val="C00000"/>
                </a:solidFill>
              </a:rPr>
              <a:t>. руб.</a:t>
            </a:r>
            <a:r>
              <a:rPr lang="ru-RU" sz="2000" b="1" dirty="0" smtClean="0"/>
              <a:t>)</a:t>
            </a:r>
          </a:p>
        </p:txBody>
      </p:sp>
      <p:pic>
        <p:nvPicPr>
          <p:cNvPr id="32772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2185432-3CE5-49CE-B75F-DCB6471EE72F}" type="slidenum">
              <a:rPr lang="ru-RU" sz="2000" b="1" smtClean="0">
                <a:solidFill>
                  <a:schemeClr val="tx1"/>
                </a:solidFill>
              </a:rPr>
              <a:pPr/>
              <a:t>32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7935913" y="1155700"/>
            <a:ext cx="120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pic>
        <p:nvPicPr>
          <p:cNvPr id="32775" name="Picture 2" descr="D:\Презентации\2020\!ВДВ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341313"/>
            <a:ext cx="55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5"/>
          <p:cNvSpPr txBox="1">
            <a:spLocks noChangeArrowheads="1"/>
          </p:cNvSpPr>
          <p:nvPr/>
        </p:nvSpPr>
        <p:spPr bwMode="auto">
          <a:xfrm>
            <a:off x="0" y="3550313"/>
            <a:ext cx="925252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500" b="1" dirty="0">
                <a:solidFill>
                  <a:srgbClr val="C00000"/>
                </a:solidFill>
              </a:rPr>
              <a:t>в 2022 году: </a:t>
            </a:r>
            <a:endParaRPr lang="en-US" sz="1500" b="1" dirty="0" smtClean="0">
              <a:solidFill>
                <a:srgbClr val="C00000"/>
              </a:solidFill>
            </a:endParaRPr>
          </a:p>
          <a:p>
            <a:pPr marL="285750" indent="-285750" eaLnBrk="0" hangingPunct="0">
              <a:buFontTx/>
              <a:buChar char="-"/>
            </a:pPr>
            <a:r>
              <a:rPr lang="ru-RU" sz="1500" b="1" dirty="0" smtClean="0"/>
              <a:t>строительство </a:t>
            </a:r>
            <a:r>
              <a:rPr lang="ru-RU" sz="1500" b="1" dirty="0"/>
              <a:t>участка водовода «Апатит – </a:t>
            </a:r>
            <a:r>
              <a:rPr lang="ru-RU" sz="1500" b="1" dirty="0" err="1"/>
              <a:t>Шухободь</a:t>
            </a:r>
            <a:r>
              <a:rPr lang="ru-RU" sz="1500" b="1" dirty="0"/>
              <a:t>» - 78 975,8 тыс. руб</a:t>
            </a:r>
            <a:r>
              <a:rPr lang="ru-RU" sz="1500" b="1" dirty="0" smtClean="0"/>
              <a:t>.;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500" b="1" dirty="0" smtClean="0"/>
              <a:t>Разработка ПСД систем водоснабжения в п. </a:t>
            </a:r>
            <a:r>
              <a:rPr lang="ru-RU" sz="1500" b="1" dirty="0" err="1" smtClean="0"/>
              <a:t>Тоншалово</a:t>
            </a:r>
            <a:r>
              <a:rPr lang="ru-RU" sz="1500" b="1" dirty="0" smtClean="0"/>
              <a:t>, д. Коротово, д. </a:t>
            </a:r>
            <a:r>
              <a:rPr lang="ru-RU" sz="1500" b="1" dirty="0" err="1" smtClean="0"/>
              <a:t>Ботово</a:t>
            </a:r>
            <a:r>
              <a:rPr lang="ru-RU" sz="1500" b="1" dirty="0" smtClean="0"/>
              <a:t> – 8 849,6 тыс. руб.;</a:t>
            </a:r>
          </a:p>
          <a:p>
            <a:pPr eaLnBrk="0" hangingPunct="0"/>
            <a:r>
              <a:rPr lang="ru-RU" sz="1500" b="1" dirty="0" smtClean="0"/>
              <a:t>- разработка </a:t>
            </a:r>
            <a:r>
              <a:rPr lang="ru-RU" sz="1500" b="1" dirty="0"/>
              <a:t>ПСД на строительство газопроводных сетей </a:t>
            </a:r>
            <a:r>
              <a:rPr lang="ru-RU" sz="1500" b="1" dirty="0" err="1"/>
              <a:t>с.Щетинское</a:t>
            </a:r>
            <a:r>
              <a:rPr lang="en-US" sz="1500" b="1" dirty="0"/>
              <a:t> </a:t>
            </a:r>
            <a:r>
              <a:rPr lang="ru-RU" sz="1500" b="1" dirty="0"/>
              <a:t>МО </a:t>
            </a:r>
            <a:r>
              <a:rPr lang="ru-RU" sz="1500" b="1" dirty="0" err="1"/>
              <a:t>Мяксинское</a:t>
            </a:r>
            <a:r>
              <a:rPr lang="ru-RU" sz="1500" b="1" dirty="0"/>
              <a:t>,  </a:t>
            </a:r>
            <a:r>
              <a:rPr lang="ru-RU" sz="1500" b="1" dirty="0" err="1"/>
              <a:t>Войново-Тоншалово</a:t>
            </a:r>
            <a:r>
              <a:rPr lang="ru-RU" sz="1500" b="1" dirty="0"/>
              <a:t> – 6 935,8 тыс. рублей;</a:t>
            </a:r>
          </a:p>
          <a:p>
            <a:pPr eaLnBrk="0" hangingPunct="0"/>
            <a:r>
              <a:rPr lang="ru-RU" sz="1500" b="1" dirty="0" smtClean="0"/>
              <a:t>- разработка </a:t>
            </a:r>
            <a:r>
              <a:rPr lang="ru-RU" sz="1500" b="1" dirty="0"/>
              <a:t>ПСД по объекту </a:t>
            </a:r>
            <a:r>
              <a:rPr lang="ru-RU" sz="1500" b="1" dirty="0" smtClean="0"/>
              <a:t>«</a:t>
            </a:r>
            <a:r>
              <a:rPr lang="ru-RU" sz="1500" b="1" dirty="0"/>
              <a:t>Реконструкция системы водоснабжения в д. </a:t>
            </a:r>
            <a:r>
              <a:rPr lang="ru-RU" sz="1500" b="1" dirty="0" err="1"/>
              <a:t>Климовское</a:t>
            </a:r>
            <a:r>
              <a:rPr lang="ru-RU" sz="1500" b="1" dirty="0"/>
              <a:t>», </a:t>
            </a:r>
            <a:r>
              <a:rPr lang="ru-RU" sz="1500" b="1" dirty="0" smtClean="0"/>
              <a:t>выполнение </a:t>
            </a:r>
          </a:p>
          <a:p>
            <a:pPr eaLnBrk="0" hangingPunct="0"/>
            <a:r>
              <a:rPr lang="ru-RU" sz="1500" b="1" dirty="0" smtClean="0"/>
              <a:t>проектных </a:t>
            </a:r>
            <a:r>
              <a:rPr lang="ru-RU" sz="1500" b="1" dirty="0"/>
              <a:t>и </a:t>
            </a:r>
            <a:r>
              <a:rPr lang="ru-RU" sz="1500" b="1" dirty="0" smtClean="0"/>
              <a:t>изыскательских </a:t>
            </a:r>
            <a:r>
              <a:rPr lang="ru-RU" sz="1500" b="1" dirty="0"/>
              <a:t>работ по объекту «Реконструкция системы водоснабжения  в с. </a:t>
            </a:r>
            <a:r>
              <a:rPr lang="ru-RU" sz="1500" b="1" dirty="0" err="1"/>
              <a:t>Яганово</a:t>
            </a:r>
            <a:r>
              <a:rPr lang="ru-RU" sz="1500" b="1" dirty="0"/>
              <a:t>» - </a:t>
            </a:r>
          </a:p>
          <a:p>
            <a:pPr eaLnBrk="0" hangingPunct="0"/>
            <a:r>
              <a:rPr lang="ru-RU" sz="1500" b="1" dirty="0"/>
              <a:t>6 191,2 тыс. руб</a:t>
            </a:r>
            <a:r>
              <a:rPr lang="ru-RU" sz="1500" b="1" dirty="0" smtClean="0"/>
              <a:t>.;</a:t>
            </a:r>
            <a:r>
              <a:rPr lang="en-US" sz="1500" b="1" dirty="0" smtClean="0"/>
              <a:t> </a:t>
            </a:r>
          </a:p>
          <a:p>
            <a:pPr eaLnBrk="0" hangingPunct="0"/>
            <a:r>
              <a:rPr lang="en-US" sz="1500" b="1" dirty="0" smtClean="0"/>
              <a:t>-</a:t>
            </a:r>
            <a:r>
              <a:rPr lang="ru-RU" sz="1500" b="1" dirty="0" smtClean="0"/>
              <a:t> ремонт </a:t>
            </a:r>
            <a:r>
              <a:rPr lang="ru-RU" sz="1500" b="1" dirty="0"/>
              <a:t>объектов </a:t>
            </a:r>
            <a:r>
              <a:rPr lang="ru-RU" sz="1500" b="1" dirty="0" smtClean="0"/>
              <a:t>централизованных систем водоснабжения </a:t>
            </a:r>
            <a:r>
              <a:rPr lang="ru-RU" sz="1500" b="1" dirty="0"/>
              <a:t>и </a:t>
            </a:r>
            <a:r>
              <a:rPr lang="ru-RU" sz="1500" b="1" dirty="0" smtClean="0"/>
              <a:t>водоотведения– </a:t>
            </a:r>
            <a:r>
              <a:rPr lang="ru-RU" sz="1500" b="1" dirty="0"/>
              <a:t>3 </a:t>
            </a:r>
            <a:r>
              <a:rPr lang="ru-RU" sz="1500" b="1" dirty="0" smtClean="0"/>
              <a:t>633,</a:t>
            </a:r>
            <a:r>
              <a:rPr lang="en-US" sz="1500" b="1" dirty="0"/>
              <a:t>7</a:t>
            </a:r>
            <a:r>
              <a:rPr lang="ru-RU" sz="1500" b="1" dirty="0"/>
              <a:t> тыс. руб</a:t>
            </a:r>
            <a:r>
              <a:rPr lang="ru-RU" sz="1500" b="1" dirty="0" smtClean="0"/>
              <a:t>.;</a:t>
            </a:r>
            <a:endParaRPr lang="en-US" sz="1500" b="1" dirty="0"/>
          </a:p>
          <a:p>
            <a:pPr eaLnBrk="0" hangingPunct="0"/>
            <a:r>
              <a:rPr lang="en-US" sz="1500" b="1" dirty="0" smtClean="0"/>
              <a:t>- </a:t>
            </a:r>
            <a:r>
              <a:rPr lang="ru-RU" sz="1500" b="1" dirty="0" smtClean="0"/>
              <a:t>выполнение проектных </a:t>
            </a:r>
            <a:r>
              <a:rPr lang="ru-RU" sz="1500" b="1" dirty="0"/>
              <a:t>и </a:t>
            </a:r>
            <a:r>
              <a:rPr lang="ru-RU" sz="1500" b="1" dirty="0" smtClean="0"/>
              <a:t>изыскательских </a:t>
            </a:r>
            <a:r>
              <a:rPr lang="ru-RU" sz="1500" b="1" dirty="0"/>
              <a:t>работ по объекту «Реконструкция системы водоотведения </a:t>
            </a:r>
          </a:p>
          <a:p>
            <a:pPr eaLnBrk="0" hangingPunct="0"/>
            <a:r>
              <a:rPr lang="ru-RU" sz="1500" b="1" dirty="0"/>
              <a:t>с. </a:t>
            </a:r>
            <a:r>
              <a:rPr lang="ru-RU" sz="1500" b="1" dirty="0" err="1"/>
              <a:t>Шухободь</a:t>
            </a:r>
            <a:r>
              <a:rPr lang="ru-RU" sz="1500" b="1" dirty="0"/>
              <a:t>» - 3 660,0 тыс. руб</a:t>
            </a:r>
            <a:r>
              <a:rPr lang="ru-RU" sz="1500" b="1" dirty="0" smtClean="0"/>
              <a:t>.;</a:t>
            </a:r>
            <a:endParaRPr lang="ru-RU" sz="1500" b="1" dirty="0"/>
          </a:p>
          <a:p>
            <a:pPr eaLnBrk="0" hangingPunct="0"/>
            <a:r>
              <a:rPr lang="ru-RU" sz="1500" b="1" dirty="0" smtClean="0"/>
              <a:t>- ремонт систем теплоснабжения(</a:t>
            </a:r>
            <a:r>
              <a:rPr lang="ru-RU" sz="1500" b="1" dirty="0" err="1" smtClean="0"/>
              <a:t>подг.объектов</a:t>
            </a:r>
            <a:r>
              <a:rPr lang="ru-RU" sz="1500" b="1" dirty="0" smtClean="0"/>
              <a:t> </a:t>
            </a:r>
            <a:r>
              <a:rPr lang="ru-RU" sz="1500" b="1" dirty="0"/>
              <a:t>теплоэнергетики к </a:t>
            </a:r>
            <a:r>
              <a:rPr lang="ru-RU" sz="1500" b="1" dirty="0" smtClean="0"/>
              <a:t>осенне-</a:t>
            </a:r>
            <a:r>
              <a:rPr lang="ru-RU" sz="1500" b="1" dirty="0" err="1" smtClean="0"/>
              <a:t>зимн.периоду</a:t>
            </a:r>
            <a:r>
              <a:rPr lang="ru-RU" sz="1500" b="1" dirty="0" smtClean="0"/>
              <a:t> </a:t>
            </a:r>
            <a:r>
              <a:rPr lang="ru-RU" sz="1500" b="1" dirty="0"/>
              <a:t>– </a:t>
            </a:r>
            <a:r>
              <a:rPr lang="ru-RU" sz="1500" b="1" dirty="0" smtClean="0"/>
              <a:t>2</a:t>
            </a:r>
            <a:r>
              <a:rPr lang="ru-RU" sz="1500" b="1" dirty="0"/>
              <a:t> 666,7 тыс. руб</a:t>
            </a:r>
            <a:r>
              <a:rPr lang="ru-RU" sz="1500" b="1" dirty="0" smtClean="0"/>
              <a:t>.;</a:t>
            </a:r>
          </a:p>
          <a:p>
            <a:pPr eaLnBrk="0" hangingPunct="0"/>
            <a:r>
              <a:rPr lang="ru-RU" sz="1500" b="1" dirty="0" smtClean="0"/>
              <a:t>- ПСД </a:t>
            </a:r>
            <a:r>
              <a:rPr lang="ru-RU" sz="1500" b="1" dirty="0"/>
              <a:t>на реконструкцию водопроводного дюкера ч-з р. Суда – 2 490,0 тыс. руб.;</a:t>
            </a:r>
            <a:endParaRPr lang="en-US" sz="1500" b="1" dirty="0"/>
          </a:p>
          <a:p>
            <a:pPr eaLnBrk="0" hangingPunct="0"/>
            <a:r>
              <a:rPr lang="en-US" sz="1500" b="1" dirty="0" smtClean="0"/>
              <a:t>- </a:t>
            </a:r>
            <a:r>
              <a:rPr lang="ru-RU" sz="1500" b="1" dirty="0"/>
              <a:t>т</a:t>
            </a:r>
            <a:r>
              <a:rPr lang="ru-RU" sz="1500" b="1" dirty="0" smtClean="0"/>
              <a:t>ехническое обслуживание </a:t>
            </a:r>
            <a:r>
              <a:rPr lang="ru-RU" sz="1500" b="1" dirty="0"/>
              <a:t>газопроводов – 670,0 тыс. руб.; </a:t>
            </a:r>
            <a:endParaRPr lang="en-US" sz="1500" b="1" dirty="0" smtClean="0"/>
          </a:p>
          <a:p>
            <a:pPr eaLnBrk="0" hangingPunct="0"/>
            <a:endParaRPr lang="ru-RU" sz="15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08251323"/>
              </p:ext>
            </p:extLst>
          </p:nvPr>
        </p:nvGraphicFramePr>
        <p:xfrm>
          <a:off x="2381" y="980728"/>
          <a:ext cx="9144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3050" y="188913"/>
            <a:ext cx="8602663" cy="115252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276225" y="268288"/>
            <a:ext cx="9983788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        Развитие и совершенствование сети автомобильных дорог и искус-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ственных</a:t>
            </a:r>
            <a:r>
              <a:rPr lang="ru-RU" sz="2000" b="1" dirty="0" smtClean="0">
                <a:solidFill>
                  <a:srgbClr val="C00000"/>
                </a:solidFill>
              </a:rPr>
              <a:t> сооружений общего пользования </a:t>
            </a:r>
            <a:r>
              <a:rPr lang="ru-RU" sz="2000" b="1" dirty="0" smtClean="0"/>
              <a:t>муниципального значения Череповецкого  муниципального района </a:t>
            </a:r>
            <a:br>
              <a:rPr lang="ru-RU" sz="2000" b="1" dirty="0" smtClean="0"/>
            </a:br>
            <a:r>
              <a:rPr lang="ru-RU" sz="2000" b="1" dirty="0" smtClean="0"/>
              <a:t>на 2020 – 2025 годы (</a:t>
            </a:r>
            <a:r>
              <a:rPr lang="ru-RU" sz="1800" b="1" dirty="0" smtClean="0"/>
              <a:t>2022 год -  </a:t>
            </a:r>
            <a:r>
              <a:rPr lang="ru-RU" sz="2000" b="1" dirty="0" smtClean="0">
                <a:solidFill>
                  <a:srgbClr val="C00000"/>
                </a:solidFill>
              </a:rPr>
              <a:t>242 698,2 тыс. руб.</a:t>
            </a:r>
            <a:r>
              <a:rPr lang="ru-RU" sz="2000" b="1" dirty="0" smtClean="0"/>
              <a:t>)</a:t>
            </a:r>
          </a:p>
        </p:txBody>
      </p:sp>
      <p:pic>
        <p:nvPicPr>
          <p:cNvPr id="33796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268288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7891463" y="1412875"/>
            <a:ext cx="120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337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FFAA3D1-04B0-4172-8DC0-11C0D83E8378}" type="slidenum">
              <a:rPr lang="ru-RU" sz="2000" b="1" smtClean="0">
                <a:solidFill>
                  <a:schemeClr val="tx1"/>
                </a:solidFill>
              </a:rPr>
              <a:pPr/>
              <a:t>33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33799" name="TextBox 1"/>
          <p:cNvSpPr txBox="1">
            <a:spLocks noChangeArrowheads="1"/>
          </p:cNvSpPr>
          <p:nvPr/>
        </p:nvSpPr>
        <p:spPr bwMode="auto">
          <a:xfrm>
            <a:off x="44450" y="4149725"/>
            <a:ext cx="909955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/>
              <a:t>-реализация регионального проекта «Дорожная сеть» (реконструкция автодороги «Подъезд к </a:t>
            </a:r>
            <a:r>
              <a:rPr lang="ru-RU" sz="1600" b="1" dirty="0" err="1"/>
              <a:t>д.Городище</a:t>
            </a:r>
            <a:r>
              <a:rPr lang="ru-RU" sz="1600" b="1" dirty="0"/>
              <a:t>») - 101 010,1 тыс. руб.;</a:t>
            </a:r>
          </a:p>
          <a:p>
            <a:pPr>
              <a:lnSpc>
                <a:spcPts val="1800"/>
              </a:lnSpc>
            </a:pPr>
            <a:r>
              <a:rPr lang="ru-RU" sz="1600" b="1" dirty="0" smtClean="0"/>
              <a:t>-</a:t>
            </a:r>
            <a:r>
              <a:rPr lang="ru-RU" sz="1600" b="1" dirty="0"/>
              <a:t>ремонт дорог: </a:t>
            </a:r>
            <a:r>
              <a:rPr lang="ru-RU" sz="1600" b="1" dirty="0" err="1"/>
              <a:t>ул.Сазонова</a:t>
            </a:r>
            <a:r>
              <a:rPr lang="ru-RU" sz="1600" b="1" dirty="0"/>
              <a:t> </a:t>
            </a:r>
            <a:r>
              <a:rPr lang="ru-RU" sz="1600" b="1" dirty="0" err="1"/>
              <a:t>п.Суда</a:t>
            </a:r>
            <a:r>
              <a:rPr lang="ru-RU" sz="1600" b="1" dirty="0"/>
              <a:t>, Дуброво-</a:t>
            </a:r>
            <a:r>
              <a:rPr lang="ru-RU" sz="1600" b="1" dirty="0" err="1"/>
              <a:t>Гавино</a:t>
            </a:r>
            <a:r>
              <a:rPr lang="ru-RU" sz="1600" b="1" dirty="0"/>
              <a:t>, </a:t>
            </a:r>
            <a:r>
              <a:rPr lang="ru-RU" sz="1600" b="1" dirty="0" err="1"/>
              <a:t>Пленишник</a:t>
            </a:r>
            <a:r>
              <a:rPr lang="ru-RU" sz="1600" b="1" dirty="0"/>
              <a:t>-Плосково-Борок, разработка ПСД на реконструкцию дороги «Подъезд к </a:t>
            </a:r>
            <a:r>
              <a:rPr lang="ru-RU" sz="1600" b="1" dirty="0" err="1"/>
              <a:t>д.Костяевка</a:t>
            </a:r>
            <a:r>
              <a:rPr lang="ru-RU" sz="1600" b="1" dirty="0"/>
              <a:t>»  - </a:t>
            </a:r>
            <a:r>
              <a:rPr lang="ru-RU" sz="1600" b="1" dirty="0" smtClean="0"/>
              <a:t>75</a:t>
            </a:r>
            <a:r>
              <a:rPr lang="ru-RU" sz="1600" b="1" dirty="0"/>
              <a:t> </a:t>
            </a:r>
            <a:r>
              <a:rPr lang="ru-RU" sz="1600" b="1" dirty="0" smtClean="0"/>
              <a:t>071,7 тыс</a:t>
            </a:r>
            <a:r>
              <a:rPr lang="ru-RU" sz="1600" b="1" dirty="0"/>
              <a:t>. руб.;</a:t>
            </a:r>
          </a:p>
          <a:p>
            <a:pPr>
              <a:lnSpc>
                <a:spcPts val="1800"/>
              </a:lnSpc>
            </a:pPr>
            <a:r>
              <a:rPr lang="ru-RU" sz="1600" b="1" dirty="0" smtClean="0"/>
              <a:t>-</a:t>
            </a:r>
            <a:r>
              <a:rPr lang="ru-RU" sz="1600" b="1" dirty="0"/>
              <a:t>содержание автомобильных дорог и искусственных сооружений  - </a:t>
            </a:r>
            <a:r>
              <a:rPr lang="ru-RU" sz="1600" b="1" dirty="0" smtClean="0"/>
              <a:t>37</a:t>
            </a:r>
            <a:r>
              <a:rPr lang="ru-RU" sz="1600" b="1" dirty="0"/>
              <a:t> </a:t>
            </a:r>
            <a:r>
              <a:rPr lang="ru-RU" sz="1600" b="1" dirty="0" smtClean="0"/>
              <a:t>326,8 </a:t>
            </a:r>
            <a:r>
              <a:rPr lang="ru-RU" sz="1600" b="1" dirty="0"/>
              <a:t>тыс. руб.;</a:t>
            </a:r>
          </a:p>
          <a:p>
            <a:pPr>
              <a:lnSpc>
                <a:spcPts val="1800"/>
              </a:lnSpc>
            </a:pPr>
            <a:r>
              <a:rPr lang="ru-RU" sz="1600" b="1" dirty="0"/>
              <a:t>-МБТ на осуществление полномочий в сфере дорожной деятельности – </a:t>
            </a:r>
            <a:r>
              <a:rPr lang="ru-RU" sz="1600" b="1" dirty="0" smtClean="0"/>
              <a:t>22 709,0 </a:t>
            </a:r>
            <a:r>
              <a:rPr lang="ru-RU" sz="1600" b="1" dirty="0"/>
              <a:t>тыс. руб.; </a:t>
            </a:r>
            <a:endParaRPr lang="ru-RU" sz="1600" b="1" dirty="0" smtClean="0"/>
          </a:p>
          <a:p>
            <a:pPr>
              <a:lnSpc>
                <a:spcPts val="1800"/>
              </a:lnSpc>
            </a:pPr>
            <a:r>
              <a:rPr lang="ru-RU" sz="1600" b="1" dirty="0" smtClean="0"/>
              <a:t>- технадзор; паспортизация </a:t>
            </a:r>
            <a:r>
              <a:rPr lang="ru-RU" sz="1600" b="1" dirty="0"/>
              <a:t>дорог и мостовых </a:t>
            </a:r>
            <a:r>
              <a:rPr lang="ru-RU" sz="1600" b="1" dirty="0" smtClean="0"/>
              <a:t>сооружений – 2 711,3 тыс</a:t>
            </a:r>
            <a:r>
              <a:rPr lang="ru-RU" sz="1600" b="1" dirty="0"/>
              <a:t>. руб</a:t>
            </a:r>
            <a:r>
              <a:rPr lang="ru-RU" sz="1600" b="1" dirty="0" smtClean="0"/>
              <a:t>.;</a:t>
            </a:r>
            <a:endParaRPr lang="ru-RU" sz="1600" b="1" dirty="0"/>
          </a:p>
          <a:p>
            <a:pPr>
              <a:lnSpc>
                <a:spcPts val="1800"/>
              </a:lnSpc>
            </a:pPr>
            <a:r>
              <a:rPr lang="ru-RU" sz="1600" b="1" dirty="0" smtClean="0"/>
              <a:t>-</a:t>
            </a:r>
            <a:r>
              <a:rPr lang="ru-RU" sz="1600" b="1" dirty="0"/>
              <a:t>для обеспечения подъездов к земельным участкам, предоставляемым  отдельным </a:t>
            </a:r>
          </a:p>
          <a:p>
            <a:pPr>
              <a:lnSpc>
                <a:spcPts val="1800"/>
              </a:lnSpc>
            </a:pPr>
            <a:r>
              <a:rPr lang="ru-RU" sz="1600" b="1" dirty="0"/>
              <a:t>категориям граждан – ремонт дороги «Подъезд к </a:t>
            </a:r>
            <a:r>
              <a:rPr lang="ru-RU" sz="1600" b="1" dirty="0" err="1"/>
              <a:t>д.Ботово</a:t>
            </a:r>
            <a:r>
              <a:rPr lang="ru-RU" sz="1600" b="1" dirty="0"/>
              <a:t>») – 3 869,3 тыс. руб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  <p:pic>
        <p:nvPicPr>
          <p:cNvPr id="33800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765175"/>
            <a:ext cx="5286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863" y="950913"/>
            <a:ext cx="3254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Box 11"/>
          <p:cNvSpPr txBox="1">
            <a:spLocks noChangeArrowheads="1"/>
          </p:cNvSpPr>
          <p:nvPr/>
        </p:nvSpPr>
        <p:spPr bwMode="auto">
          <a:xfrm>
            <a:off x="323850" y="3789363"/>
            <a:ext cx="139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41525579"/>
              </p:ext>
            </p:extLst>
          </p:nvPr>
        </p:nvGraphicFramePr>
        <p:xfrm>
          <a:off x="0" y="1124744"/>
          <a:ext cx="9144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804742" cy="22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1941" y="1835024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60 168,6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3050" y="188913"/>
            <a:ext cx="8602663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920750" y="188913"/>
            <a:ext cx="7427913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Совершенствование муниципального управления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в Череповецком муниципальном районе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800" b="1" dirty="0" smtClean="0"/>
              <a:t>2022 год – </a:t>
            </a:r>
            <a:r>
              <a:rPr lang="ru-RU" sz="2400" b="1" dirty="0" smtClean="0">
                <a:solidFill>
                  <a:srgbClr val="C00000"/>
                </a:solidFill>
              </a:rPr>
              <a:t>82 </a:t>
            </a:r>
            <a:r>
              <a:rPr lang="ru-RU" sz="2400" b="1" dirty="0" smtClean="0">
                <a:solidFill>
                  <a:srgbClr val="C00000"/>
                </a:solidFill>
              </a:rPr>
              <a:t>946,8 </a:t>
            </a:r>
            <a:r>
              <a:rPr lang="ru-RU" sz="2400" b="1" dirty="0" smtClean="0">
                <a:solidFill>
                  <a:srgbClr val="C00000"/>
                </a:solidFill>
              </a:rPr>
              <a:t>тыс. руб.</a:t>
            </a:r>
            <a:r>
              <a:rPr lang="ru-RU" sz="2400" b="1" dirty="0" smtClean="0"/>
              <a:t>)</a:t>
            </a:r>
          </a:p>
        </p:txBody>
      </p:sp>
      <p:pic>
        <p:nvPicPr>
          <p:cNvPr id="34820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30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7680325" y="1196975"/>
            <a:ext cx="120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3482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7038EFD-B92E-41EB-B0A8-F0E52933FF6A}" type="slidenum">
              <a:rPr lang="ru-RU" sz="2000" b="1" smtClean="0">
                <a:solidFill>
                  <a:schemeClr val="tx1"/>
                </a:solidFill>
              </a:rPr>
              <a:pPr/>
              <a:t>34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4280" y="4509120"/>
            <a:ext cx="95440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600" b="1" dirty="0" smtClean="0"/>
              <a:t>содержание </a:t>
            </a:r>
            <a:r>
              <a:rPr lang="ru-RU" sz="1600" b="1" dirty="0"/>
              <a:t>администрации района – 64 067,5 тыс. руб.(</a:t>
            </a:r>
            <a:r>
              <a:rPr lang="ru-RU" sz="1600" b="1" dirty="0" err="1"/>
              <a:t>зар.пл</a:t>
            </a:r>
            <a:r>
              <a:rPr lang="ru-RU" sz="1600" b="1" dirty="0"/>
              <a:t>. с </a:t>
            </a:r>
            <a:r>
              <a:rPr lang="ru-RU" sz="1600" b="1" dirty="0" err="1"/>
              <a:t>начисл</a:t>
            </a:r>
            <a:r>
              <a:rPr lang="ru-RU" sz="1600" b="1" dirty="0"/>
              <a:t>., пособие на </a:t>
            </a:r>
            <a:r>
              <a:rPr lang="ru-RU" sz="1600" b="1" dirty="0" err="1"/>
              <a:t>дет.до</a:t>
            </a:r>
            <a:r>
              <a:rPr lang="ru-RU" sz="1600" b="1" dirty="0"/>
              <a:t> 3 лет,             взнос в ассоциацию </a:t>
            </a:r>
            <a:r>
              <a:rPr lang="ru-RU" sz="1600" b="1" dirty="0" err="1"/>
              <a:t>мун.обр.обл</a:t>
            </a:r>
            <a:r>
              <a:rPr lang="ru-RU" sz="1600" b="1" dirty="0"/>
              <a:t>., налог на </a:t>
            </a:r>
            <a:r>
              <a:rPr lang="ru-RU" sz="1600" b="1" dirty="0" err="1"/>
              <a:t>имущ</a:t>
            </a:r>
            <a:r>
              <a:rPr lang="ru-RU" sz="1600" b="1" dirty="0"/>
              <a:t>-во, услуги банка, </a:t>
            </a:r>
            <a:r>
              <a:rPr lang="ru-RU" sz="1600" b="1" dirty="0" err="1"/>
              <a:t>част.комп.расх</a:t>
            </a:r>
            <a:r>
              <a:rPr lang="ru-RU" sz="1600" b="1" dirty="0"/>
              <a:t>. по </a:t>
            </a:r>
            <a:r>
              <a:rPr lang="ru-RU" sz="1600" b="1" dirty="0" err="1"/>
              <a:t>кред.дог</a:t>
            </a:r>
            <a:r>
              <a:rPr lang="ru-RU" sz="1600" b="1" dirty="0"/>
              <a:t>., команд</a:t>
            </a:r>
            <a:r>
              <a:rPr lang="ru-RU" sz="1600" b="1" dirty="0" smtClean="0"/>
              <a:t>.);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/>
              <a:t>содержание </a:t>
            </a:r>
            <a:r>
              <a:rPr lang="ru-RU" sz="1600" b="1" dirty="0"/>
              <a:t>МУ «МФЦ в Череповецком муниципальном районе» - 11 </a:t>
            </a:r>
            <a:r>
              <a:rPr lang="ru-RU" sz="1600" b="1" dirty="0" smtClean="0"/>
              <a:t>496,0 </a:t>
            </a:r>
            <a:r>
              <a:rPr lang="ru-RU" sz="1600" b="1" dirty="0"/>
              <a:t>тыс. руб</a:t>
            </a:r>
            <a:r>
              <a:rPr lang="ru-RU" sz="1600" b="1" dirty="0" smtClean="0"/>
              <a:t>.;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/>
              <a:t>гарантии муниципальным служащим – 6 481,3 тыс. руб</a:t>
            </a:r>
            <a:r>
              <a:rPr lang="ru-RU" sz="1600" b="1" dirty="0" smtClean="0"/>
              <a:t>.;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/>
              <a:t>повышение квалификации – 500,0 тыс. руб.;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/>
              <a:t>обязательная </a:t>
            </a:r>
            <a:r>
              <a:rPr lang="ru-RU" sz="1600" b="1" dirty="0"/>
              <a:t>диспансеризация и страхование муниципальных служащих – </a:t>
            </a:r>
            <a:r>
              <a:rPr lang="ru-RU" sz="1600" b="1" dirty="0" smtClean="0"/>
              <a:t>260,0 </a:t>
            </a:r>
            <a:r>
              <a:rPr lang="ru-RU" sz="1600" b="1" dirty="0"/>
              <a:t>тыс. руб</a:t>
            </a:r>
            <a:r>
              <a:rPr lang="ru-RU" sz="1600" b="1" dirty="0" smtClean="0"/>
              <a:t>.;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/>
              <a:t>мероприятия по противодействию коррупции – 100,0 тыс. руб.;</a:t>
            </a:r>
            <a:endParaRPr lang="ru-RU" sz="1600" dirty="0"/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/>
              <a:t>конкурс </a:t>
            </a:r>
            <a:r>
              <a:rPr lang="ru-RU" sz="1600" b="1" dirty="0"/>
              <a:t>«Лучший муниципальный служащий» – </a:t>
            </a:r>
            <a:r>
              <a:rPr lang="ru-RU" sz="1600" b="1" dirty="0" smtClean="0"/>
              <a:t>42,0 </a:t>
            </a:r>
            <a:r>
              <a:rPr lang="ru-RU" sz="1600" b="1" dirty="0"/>
              <a:t>тыс. руб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34824" name="Picture 3" descr="F:\Эмодзи\коман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88950"/>
            <a:ext cx="523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248911" y="4221088"/>
            <a:ext cx="139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77202644"/>
              </p:ext>
            </p:extLst>
          </p:nvPr>
        </p:nvGraphicFramePr>
        <p:xfrm>
          <a:off x="0" y="1340768"/>
          <a:ext cx="9144000" cy="297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138" y="188913"/>
            <a:ext cx="8601075" cy="115252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744538" y="381000"/>
            <a:ext cx="8745537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Обеспечение законности, правопорядка и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общественной безопасности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smtClean="0"/>
              <a:t>в Череповецком </a:t>
            </a:r>
            <a:br>
              <a:rPr lang="ru-RU" sz="2400" b="1" smtClean="0"/>
            </a:br>
            <a:r>
              <a:rPr lang="ru-RU" sz="2400" b="1" smtClean="0"/>
              <a:t>муниципальном районе на 2020 – 2025 годы</a:t>
            </a:r>
            <a:br>
              <a:rPr lang="ru-RU" sz="2400" b="1" smtClean="0"/>
            </a:br>
            <a:r>
              <a:rPr lang="ru-RU" sz="2400" b="1" smtClean="0"/>
              <a:t>(</a:t>
            </a:r>
            <a:r>
              <a:rPr lang="ru-RU" sz="1800" b="1" smtClean="0"/>
              <a:t>2022 год –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C00000"/>
                </a:solidFill>
              </a:rPr>
              <a:t>1 455,9 тыс. руб.</a:t>
            </a:r>
            <a:r>
              <a:rPr lang="ru-RU" sz="2400" b="1" smtClean="0"/>
              <a:t>)</a:t>
            </a:r>
            <a:br>
              <a:rPr lang="ru-RU" sz="2400" b="1" smtClean="0"/>
            </a:br>
            <a:r>
              <a:rPr lang="ru-RU" sz="2400" b="1" smtClean="0"/>
              <a:t> </a:t>
            </a:r>
          </a:p>
        </p:txBody>
      </p:sp>
      <p:pic>
        <p:nvPicPr>
          <p:cNvPr id="35844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940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1A091A7-A802-4CE0-B4C6-4C4BD4F5A186}" type="slidenum">
              <a:rPr lang="ru-RU" sz="2000" b="1" smtClean="0">
                <a:solidFill>
                  <a:schemeClr val="tx1"/>
                </a:solidFill>
              </a:rPr>
              <a:pPr/>
              <a:t>35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7667625" y="1358900"/>
            <a:ext cx="120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211138" y="4221088"/>
            <a:ext cx="88741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- мероприятия по безопасности дорожного движения 774,9 тыс. руб. (в </a:t>
            </a:r>
            <a:r>
              <a:rPr lang="ru-RU" b="1" dirty="0" err="1"/>
              <a:t>т.ч</a:t>
            </a:r>
            <a:r>
              <a:rPr lang="ru-RU" b="1" dirty="0"/>
              <a:t>. за счёт средств Дорожного фонда – 744,9 тыс. руб.);</a:t>
            </a:r>
          </a:p>
          <a:p>
            <a:r>
              <a:rPr lang="ru-RU" b="1" dirty="0"/>
              <a:t>- проведение аварийно - спасательных работ на суше и в воде – 550,0 тыс. руб</a:t>
            </a:r>
            <a:r>
              <a:rPr lang="ru-RU" b="1" dirty="0" smtClean="0"/>
              <a:t>.;</a:t>
            </a:r>
            <a:endParaRPr lang="ru-RU" b="1" dirty="0"/>
          </a:p>
          <a:p>
            <a:r>
              <a:rPr lang="ru-RU" b="1" dirty="0" smtClean="0"/>
              <a:t>- </a:t>
            </a:r>
            <a:r>
              <a:rPr lang="ru-RU" b="1" dirty="0"/>
              <a:t>профилактика преступлений и иных правонарушений –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93,0 тыс. руб.;</a:t>
            </a:r>
          </a:p>
          <a:p>
            <a:r>
              <a:rPr lang="ru-RU" b="1" dirty="0" smtClean="0"/>
              <a:t>- </a:t>
            </a:r>
            <a:r>
              <a:rPr lang="ru-RU" b="1" dirty="0"/>
              <a:t>профилактика алкоголизма и наркомании – 38,0 тыс. руб. (в т.ч. ежегодный фестиваль «Молодые таланты за здоровый образ жизни», массовые акции «Здоровье-это модно!», «Смени сигарету на конфету», «Энергию молодых – в здоровое русло!», социальная реклама, конкурс творческих работ среди учащихся школ района</a:t>
            </a:r>
            <a:r>
              <a:rPr lang="ru-RU" b="1" dirty="0" smtClean="0"/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8" name="Picture 4" descr="F:\Эмодзи\сигаре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0525" y="334963"/>
            <a:ext cx="72548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242256" y="3817144"/>
            <a:ext cx="139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540568" y="1628800"/>
          <a:ext cx="95050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138" y="188913"/>
            <a:ext cx="8601075" cy="115252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798513" y="268288"/>
            <a:ext cx="7426325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Охрана окружающей среды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Череповецком муниципальном районе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800" b="1" dirty="0" smtClean="0"/>
              <a:t>2022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453,3</a:t>
            </a:r>
            <a:r>
              <a:rPr lang="ru-RU" sz="2400" b="1" dirty="0" smtClean="0"/>
              <a:t> </a:t>
            </a:r>
            <a:r>
              <a:rPr lang="ru-RU" sz="2400" b="1" dirty="0" smtClean="0"/>
              <a:t>тыс. руб.)</a:t>
            </a:r>
          </a:p>
        </p:txBody>
      </p:sp>
      <p:pic>
        <p:nvPicPr>
          <p:cNvPr id="36868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287338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5FF565-6240-41CE-8DF8-3E12976F6D1A}" type="slidenum">
              <a:rPr lang="ru-RU" sz="2000" b="1" smtClean="0">
                <a:solidFill>
                  <a:schemeClr val="tx1"/>
                </a:solidFill>
              </a:rPr>
              <a:pPr/>
              <a:t>36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7585075" y="1412875"/>
            <a:ext cx="120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88" y="4652963"/>
            <a:ext cx="8898013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b="1" dirty="0" err="1"/>
              <a:t>экологич</a:t>
            </a:r>
            <a:r>
              <a:rPr lang="ru-RU" b="1" dirty="0"/>
              <a:t>. воспитание и образование – 345,8 тыс. руб. (экологический лагерь </a:t>
            </a:r>
          </a:p>
          <a:p>
            <a:pPr>
              <a:defRPr/>
            </a:pPr>
            <a:r>
              <a:rPr lang="ru-RU" b="1" dirty="0"/>
              <a:t>для школьников, фестиваль детских экологических театров «С надеждой в будущее», </a:t>
            </a:r>
          </a:p>
          <a:p>
            <a:pPr>
              <a:defRPr/>
            </a:pPr>
            <a:r>
              <a:rPr lang="ru-RU" b="1" dirty="0"/>
              <a:t>«</a:t>
            </a:r>
            <a:r>
              <a:rPr lang="ru-RU" b="1" dirty="0" err="1"/>
              <a:t>ЭКОфест</a:t>
            </a:r>
            <a:r>
              <a:rPr lang="ru-RU" b="1" dirty="0"/>
              <a:t>», Дни защиты от экологической опасности, акции «Зеленая весна», </a:t>
            </a:r>
          </a:p>
          <a:p>
            <a:pPr>
              <a:defRPr/>
            </a:pPr>
            <a:r>
              <a:rPr lang="ru-RU" b="1" dirty="0"/>
              <a:t>«Зеленая Россия», «Вода России»);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 smtClean="0"/>
              <a:t>мероприятия </a:t>
            </a:r>
            <a:r>
              <a:rPr lang="ru-RU" b="1" dirty="0"/>
              <a:t>по предотвращению загрязнения окружающей среды района – </a:t>
            </a:r>
          </a:p>
          <a:p>
            <a:pPr>
              <a:defRPr/>
            </a:pPr>
            <a:r>
              <a:rPr lang="ru-RU" b="1" dirty="0" smtClean="0"/>
              <a:t>97,4 </a:t>
            </a:r>
            <a:r>
              <a:rPr lang="ru-RU" b="1" dirty="0"/>
              <a:t>тыс. руб. ;</a:t>
            </a:r>
          </a:p>
          <a:p>
            <a:pPr>
              <a:defRPr/>
            </a:pPr>
            <a:r>
              <a:rPr lang="ru-RU" dirty="0" smtClean="0"/>
              <a:t>-</a:t>
            </a:r>
            <a:r>
              <a:rPr lang="ru-RU" b="1" dirty="0" smtClean="0"/>
              <a:t>    </a:t>
            </a:r>
            <a:r>
              <a:rPr lang="ru-RU" b="1" dirty="0"/>
              <a:t>обустройство скотомогильника у </a:t>
            </a:r>
            <a:r>
              <a:rPr lang="ru-RU" b="1" dirty="0" err="1"/>
              <a:t>д.Михеево</a:t>
            </a:r>
            <a:r>
              <a:rPr lang="ru-RU" b="1" dirty="0"/>
              <a:t> с/п </a:t>
            </a:r>
            <a:r>
              <a:rPr lang="ru-RU" b="1" dirty="0" err="1"/>
              <a:t>Уломское</a:t>
            </a:r>
            <a:r>
              <a:rPr lang="ru-RU" b="1" dirty="0"/>
              <a:t> – 10,1 тыс. руб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687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20713"/>
            <a:ext cx="766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508000" y="4365625"/>
            <a:ext cx="1395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94423590"/>
              </p:ext>
            </p:extLst>
          </p:nvPr>
        </p:nvGraphicFramePr>
        <p:xfrm>
          <a:off x="1" y="1412777"/>
          <a:ext cx="9144000" cy="325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138" y="188913"/>
            <a:ext cx="8601075" cy="115252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7426325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Содействие развитию предпринимательства,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туризма, инвестиций и торговли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в Череповецком муниципальном районе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800" b="1" dirty="0" smtClean="0"/>
              <a:t>2022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4 </a:t>
            </a:r>
            <a:r>
              <a:rPr lang="ru-RU" sz="2400" b="1" dirty="0" smtClean="0">
                <a:solidFill>
                  <a:srgbClr val="C00000"/>
                </a:solidFill>
              </a:rPr>
              <a:t>963,0</a:t>
            </a:r>
            <a:r>
              <a:rPr lang="ru-RU" sz="2400" b="1" dirty="0" smtClean="0"/>
              <a:t> </a:t>
            </a:r>
            <a:r>
              <a:rPr lang="ru-RU" sz="2400" b="1" dirty="0" smtClean="0"/>
              <a:t>тыс. руб.)</a:t>
            </a:r>
          </a:p>
        </p:txBody>
      </p:sp>
      <p:pic>
        <p:nvPicPr>
          <p:cNvPr id="37892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30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1153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44540F9-9BE3-4CF9-AAAF-2EFDA3522A11}" type="slidenum">
              <a:rPr lang="ru-RU" sz="2000" b="1" smtClean="0">
                <a:solidFill>
                  <a:schemeClr val="tx1"/>
                </a:solidFill>
              </a:rPr>
              <a:pPr/>
              <a:t>37</a:t>
            </a:fld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73811" y="1412776"/>
            <a:ext cx="120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31215" y="4045992"/>
            <a:ext cx="1065847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 smtClean="0"/>
              <a:t>- компенсация </a:t>
            </a:r>
            <a:r>
              <a:rPr lang="ru-RU" sz="1500" b="1" dirty="0"/>
              <a:t>затрат на ГСМ по доставке товаров в труднодоступные населенные пункты – </a:t>
            </a:r>
            <a:r>
              <a:rPr lang="ru-RU" sz="1500" b="1" dirty="0" smtClean="0"/>
              <a:t>2 </a:t>
            </a:r>
            <a:r>
              <a:rPr lang="ru-RU" sz="1500" b="1" dirty="0"/>
              <a:t>210,5 тыс. </a:t>
            </a:r>
            <a:r>
              <a:rPr lang="ru-RU" sz="1500" b="1" dirty="0" smtClean="0"/>
              <a:t>руб.;</a:t>
            </a:r>
          </a:p>
          <a:p>
            <a:r>
              <a:rPr lang="ru-RU" sz="1500" b="1" dirty="0" smtClean="0"/>
              <a:t>- приобретение </a:t>
            </a:r>
            <a:r>
              <a:rPr lang="ru-RU" sz="1500" b="1" dirty="0"/>
              <a:t>специализированного  автотранспорта – </a:t>
            </a:r>
            <a:r>
              <a:rPr lang="ru-RU" sz="1500" b="1" dirty="0" smtClean="0"/>
              <a:t>2 165,5 </a:t>
            </a:r>
            <a:r>
              <a:rPr lang="ru-RU" sz="1500" b="1" dirty="0"/>
              <a:t>тыс. руб</a:t>
            </a:r>
            <a:r>
              <a:rPr lang="ru-RU" sz="1500" b="1" dirty="0" smtClean="0"/>
              <a:t>.;</a:t>
            </a:r>
          </a:p>
          <a:p>
            <a:r>
              <a:rPr lang="ru-RU" sz="1500" b="1" dirty="0" smtClean="0"/>
              <a:t>- разработка программы развития муниципальных образований – 250,0 тыс. руб.</a:t>
            </a:r>
          </a:p>
          <a:p>
            <a:r>
              <a:rPr lang="ru-RU" sz="1500" b="1" dirty="0" smtClean="0"/>
              <a:t>- организация </a:t>
            </a:r>
            <a:r>
              <a:rPr lang="ru-RU" sz="1500" b="1" dirty="0"/>
              <a:t>районного конкурса «Предприниматель </a:t>
            </a:r>
            <a:r>
              <a:rPr lang="ru-RU" sz="1500" b="1" dirty="0" smtClean="0"/>
              <a:t>Года</a:t>
            </a:r>
            <a:r>
              <a:rPr lang="ru-RU" sz="1500" b="1" dirty="0"/>
              <a:t>» – 100,0 тыс. руб</a:t>
            </a:r>
            <a:r>
              <a:rPr lang="ru-RU" sz="1500" b="1" dirty="0" smtClean="0"/>
              <a:t>.;</a:t>
            </a:r>
          </a:p>
          <a:p>
            <a:r>
              <a:rPr lang="ru-RU" sz="1500" b="1" dirty="0" smtClean="0"/>
              <a:t>- подготовка </a:t>
            </a:r>
            <a:r>
              <a:rPr lang="ru-RU" sz="1500" b="1" dirty="0" err="1"/>
              <a:t>презентац</a:t>
            </a:r>
            <a:r>
              <a:rPr lang="ru-RU" sz="1500" b="1" dirty="0"/>
              <a:t>. материалов – 90,0 тыс. руб.;</a:t>
            </a:r>
          </a:p>
          <a:p>
            <a:r>
              <a:rPr lang="ru-RU" sz="1500" b="1" dirty="0" smtClean="0"/>
              <a:t>- обеспечение </a:t>
            </a:r>
            <a:r>
              <a:rPr lang="ru-RU" sz="1500" b="1" dirty="0"/>
              <a:t>участия субъектов мал. и сред. бизнеса района в </a:t>
            </a:r>
            <a:r>
              <a:rPr lang="ru-RU" sz="1500" b="1" dirty="0" smtClean="0"/>
              <a:t>выставках «Ворота Севера», «Сделано в </a:t>
            </a:r>
          </a:p>
          <a:p>
            <a:r>
              <a:rPr lang="ru-RU" sz="1500" b="1" dirty="0" smtClean="0"/>
              <a:t>Вологодчине» – </a:t>
            </a:r>
            <a:r>
              <a:rPr lang="ru-RU" sz="1500" b="1" dirty="0"/>
              <a:t>62,0 тыс. руб</a:t>
            </a:r>
            <a:r>
              <a:rPr lang="ru-RU" sz="1500" b="1" dirty="0" smtClean="0"/>
              <a:t>.; </a:t>
            </a:r>
          </a:p>
          <a:p>
            <a:r>
              <a:rPr lang="ru-RU" sz="1500" b="1" dirty="0"/>
              <a:t>изготовление </a:t>
            </a:r>
            <a:r>
              <a:rPr lang="ru-RU" sz="1500" b="1" dirty="0" smtClean="0"/>
              <a:t>информационного </a:t>
            </a:r>
            <a:r>
              <a:rPr lang="ru-RU" sz="1500" b="1" dirty="0"/>
              <a:t>буклета – 50,0 тыс. руб.; </a:t>
            </a:r>
          </a:p>
          <a:p>
            <a:r>
              <a:rPr lang="ru-RU" sz="1500" b="1" dirty="0" smtClean="0"/>
              <a:t>- участие </a:t>
            </a:r>
            <a:r>
              <a:rPr lang="ru-RU" sz="1500" b="1" dirty="0"/>
              <a:t>в отраслевых </a:t>
            </a:r>
            <a:r>
              <a:rPr lang="ru-RU" sz="1500" b="1" dirty="0" err="1"/>
              <a:t>межрай</a:t>
            </a:r>
            <a:r>
              <a:rPr lang="ru-RU" sz="1500" b="1" dirty="0"/>
              <a:t>., регион., </a:t>
            </a:r>
            <a:r>
              <a:rPr lang="ru-RU" sz="1500" b="1" dirty="0" err="1"/>
              <a:t>федер</a:t>
            </a:r>
            <a:r>
              <a:rPr lang="ru-RU" sz="1500" b="1" dirty="0"/>
              <a:t>. </a:t>
            </a:r>
            <a:r>
              <a:rPr lang="ru-RU" sz="1500" b="1" dirty="0" smtClean="0"/>
              <a:t>конкурсах</a:t>
            </a:r>
            <a:r>
              <a:rPr lang="ru-RU" sz="1500" b="1" dirty="0"/>
              <a:t>, выставках, ярмарках, конференциях, </a:t>
            </a:r>
            <a:endParaRPr lang="ru-RU" sz="1500" b="1" dirty="0" smtClean="0"/>
          </a:p>
          <a:p>
            <a:r>
              <a:rPr lang="ru-RU" sz="1500" b="1" dirty="0" smtClean="0"/>
              <a:t>форумах </a:t>
            </a:r>
            <a:r>
              <a:rPr lang="ru-RU" sz="1500" b="1" dirty="0"/>
              <a:t>– 30,0 тыс. руб.; </a:t>
            </a:r>
          </a:p>
          <a:p>
            <a:r>
              <a:rPr lang="ru-RU" sz="1500" b="1" dirty="0" smtClean="0"/>
              <a:t>- организация </a:t>
            </a:r>
            <a:r>
              <a:rPr lang="ru-RU" sz="1500" b="1" dirty="0"/>
              <a:t>встреч с туроператорами, знакомство с объектами </a:t>
            </a:r>
            <a:r>
              <a:rPr lang="ru-RU" sz="1500" b="1" dirty="0" err="1" smtClean="0"/>
              <a:t>турпоказа</a:t>
            </a:r>
            <a:r>
              <a:rPr lang="ru-RU" sz="1500" b="1" dirty="0" smtClean="0"/>
              <a:t> </a:t>
            </a:r>
            <a:r>
              <a:rPr lang="ru-RU" sz="1500" b="1" dirty="0"/>
              <a:t>и </a:t>
            </a:r>
            <a:r>
              <a:rPr lang="ru-RU" sz="1500" b="1" dirty="0" err="1"/>
              <a:t>турмаршрутами</a:t>
            </a:r>
            <a:r>
              <a:rPr lang="ru-RU" sz="1500" b="1" dirty="0"/>
              <a:t> – </a:t>
            </a:r>
            <a:r>
              <a:rPr lang="ru-RU" sz="1500" b="1" dirty="0" smtClean="0"/>
              <a:t>5,0 </a:t>
            </a:r>
            <a:r>
              <a:rPr lang="ru-RU" sz="1500" b="1" dirty="0"/>
              <a:t>тыс. руб</a:t>
            </a:r>
            <a:r>
              <a:rPr lang="ru-RU" sz="1500" b="1" dirty="0" smtClean="0"/>
              <a:t>.</a:t>
            </a:r>
            <a:endParaRPr lang="ru-RU" sz="1500" b="1" dirty="0"/>
          </a:p>
        </p:txBody>
      </p:sp>
      <p:pic>
        <p:nvPicPr>
          <p:cNvPr id="37896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7688" y="704850"/>
            <a:ext cx="5286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180149" y="3861048"/>
            <a:ext cx="139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05829291"/>
              </p:ext>
            </p:extLst>
          </p:nvPr>
        </p:nvGraphicFramePr>
        <p:xfrm>
          <a:off x="-1108925" y="1307165"/>
          <a:ext cx="10225136" cy="355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92293" y="191683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1 863,0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1138" y="188913"/>
            <a:ext cx="8601075" cy="115252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990600" y="255588"/>
            <a:ext cx="8280400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Совершенствование управления муниципальным имуществом и земельными  ресурсами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Череповецкого муниципального района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600" b="1" dirty="0" smtClean="0"/>
              <a:t>2022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45 308,3 </a:t>
            </a:r>
            <a:r>
              <a:rPr lang="ru-RU" sz="2400" b="1" dirty="0" smtClean="0"/>
              <a:t>тыс. руб.)</a:t>
            </a:r>
          </a:p>
        </p:txBody>
      </p:sp>
      <p:pic>
        <p:nvPicPr>
          <p:cNvPr id="38916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269875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4125C30-207E-4E52-9A64-899C4C36F667}" type="slidenum">
              <a:rPr lang="ru-RU" sz="2000" b="1" smtClean="0">
                <a:solidFill>
                  <a:schemeClr val="tx1"/>
                </a:solidFill>
              </a:rPr>
              <a:pPr/>
              <a:t>38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7602538" y="1412875"/>
            <a:ext cx="120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507206" y="3939462"/>
            <a:ext cx="8933175" cy="321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/>
              <a:t>- </a:t>
            </a:r>
            <a:r>
              <a:rPr lang="ru-RU" sz="1400" b="1" dirty="0"/>
              <a:t>региональный проект «Финансовая поддержка семей при рождении детей» - 22 563,4 тыс. руб.;</a:t>
            </a:r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000CC"/>
                </a:solidFill>
              </a:rPr>
              <a:t>- </a:t>
            </a:r>
            <a:r>
              <a:rPr lang="ru-RU" sz="1400" b="1" dirty="0"/>
              <a:t>содержание комитета имущественных отношений – </a:t>
            </a:r>
            <a:r>
              <a:rPr lang="ru-RU" sz="1400" b="1" dirty="0" smtClean="0"/>
              <a:t>13 970,2 </a:t>
            </a:r>
            <a:r>
              <a:rPr lang="ru-RU" sz="1400" b="1" dirty="0"/>
              <a:t>тыс. руб</a:t>
            </a:r>
            <a:r>
              <a:rPr lang="ru-RU" sz="1400" b="1" dirty="0" smtClean="0"/>
              <a:t>.;</a:t>
            </a:r>
            <a:endParaRPr lang="ru-RU" sz="1400" b="1" dirty="0"/>
          </a:p>
          <a:p>
            <a:pPr>
              <a:lnSpc>
                <a:spcPts val="1600"/>
              </a:lnSpc>
            </a:pPr>
            <a:r>
              <a:rPr lang="ru-RU" sz="1400" b="1" dirty="0" smtClean="0"/>
              <a:t>- содержание </a:t>
            </a:r>
            <a:r>
              <a:rPr lang="ru-RU" sz="1400" b="1" dirty="0"/>
              <a:t>казны района – 4 </a:t>
            </a:r>
            <a:r>
              <a:rPr lang="ru-RU" sz="1400" b="1" dirty="0" smtClean="0"/>
              <a:t>729,5 </a:t>
            </a:r>
            <a:r>
              <a:rPr lang="ru-RU" sz="1400" b="1" dirty="0"/>
              <a:t>тыс. руб</a:t>
            </a:r>
            <a:r>
              <a:rPr lang="ru-RU" sz="1400" b="1" dirty="0" smtClean="0"/>
              <a:t>.;</a:t>
            </a:r>
          </a:p>
          <a:p>
            <a:pPr>
              <a:lnSpc>
                <a:spcPts val="1600"/>
              </a:lnSpc>
            </a:pPr>
            <a:r>
              <a:rPr lang="ru-RU" sz="1400" b="1" dirty="0" smtClean="0"/>
              <a:t>- ремонт нежилых помещений в д. </a:t>
            </a:r>
            <a:r>
              <a:rPr lang="ru-RU" sz="1400" b="1" dirty="0" err="1" smtClean="0"/>
              <a:t>Климовское</a:t>
            </a:r>
            <a:r>
              <a:rPr lang="ru-RU" sz="1400" b="1" dirty="0" smtClean="0"/>
              <a:t> – 2035,7 тыс. руб.;</a:t>
            </a:r>
            <a:endParaRPr lang="ru-RU" sz="1400" b="1" dirty="0"/>
          </a:p>
          <a:p>
            <a:pPr>
              <a:lnSpc>
                <a:spcPts val="1600"/>
              </a:lnSpc>
            </a:pPr>
            <a:r>
              <a:rPr lang="ru-RU" sz="1400" b="1" dirty="0" smtClean="0"/>
              <a:t>- </a:t>
            </a:r>
            <a:r>
              <a:rPr lang="ru-RU" sz="1400" b="1" dirty="0"/>
              <a:t>проведение кадастровых работ (изготовление технических планов, технических паспортов, 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актов обследований, межевых планов, кадастровых паспортов) – </a:t>
            </a:r>
            <a:r>
              <a:rPr lang="ru-RU" sz="1400" b="1" dirty="0" smtClean="0"/>
              <a:t>606,4 </a:t>
            </a:r>
            <a:r>
              <a:rPr lang="ru-RU" sz="1400" b="1" dirty="0"/>
              <a:t>тыс. руб</a:t>
            </a:r>
            <a:r>
              <a:rPr lang="ru-RU" sz="1400" b="1" dirty="0" smtClean="0"/>
              <a:t>.;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- проведение кадастровых работ (изготовление межевых планов) для реализации земельных 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участков на торгах – 373,5 тыс. руб.;</a:t>
            </a:r>
          </a:p>
          <a:p>
            <a:pPr>
              <a:lnSpc>
                <a:spcPts val="1600"/>
              </a:lnSpc>
            </a:pPr>
            <a:r>
              <a:rPr lang="ru-RU" sz="1400" b="1" dirty="0" smtClean="0"/>
              <a:t>- проведение </a:t>
            </a:r>
            <a:r>
              <a:rPr lang="ru-RU" sz="1400" b="1" dirty="0"/>
              <a:t>оценки рыночной стоимости земельных участков – 357,5 тыс. </a:t>
            </a:r>
            <a:r>
              <a:rPr lang="ru-RU" sz="1400" b="1" dirty="0" smtClean="0"/>
              <a:t>руб.;</a:t>
            </a:r>
          </a:p>
          <a:p>
            <a:pPr>
              <a:lnSpc>
                <a:spcPts val="1600"/>
              </a:lnSpc>
            </a:pPr>
            <a:r>
              <a:rPr lang="ru-RU" sz="1400" b="1" dirty="0" smtClean="0"/>
              <a:t>- организация </a:t>
            </a:r>
            <a:r>
              <a:rPr lang="ru-RU" sz="1400" b="1" dirty="0"/>
              <a:t>проведения комплексных кадастровых работ – </a:t>
            </a:r>
            <a:r>
              <a:rPr lang="ru-RU" sz="1400" b="1" dirty="0" smtClean="0"/>
              <a:t>334,1 </a:t>
            </a:r>
            <a:r>
              <a:rPr lang="ru-RU" sz="1400" b="1" dirty="0"/>
              <a:t>тыс. руб</a:t>
            </a:r>
            <a:r>
              <a:rPr lang="ru-RU" sz="1400" b="1" dirty="0" smtClean="0"/>
              <a:t>.;</a:t>
            </a:r>
          </a:p>
          <a:p>
            <a:pPr>
              <a:lnSpc>
                <a:spcPts val="1600"/>
              </a:lnSpc>
              <a:buFontTx/>
              <a:buChar char="-"/>
            </a:pPr>
            <a:r>
              <a:rPr lang="ru-RU" sz="1400" b="1" dirty="0" smtClean="0"/>
              <a:t>проведение </a:t>
            </a:r>
            <a:r>
              <a:rPr lang="ru-RU" sz="1400" b="1" dirty="0"/>
              <a:t>оценки рыночной стоимости на объекты в собственности района – 185,0 тыс. руб.;</a:t>
            </a:r>
          </a:p>
          <a:p>
            <a:pPr>
              <a:lnSpc>
                <a:spcPts val="1600"/>
              </a:lnSpc>
              <a:buFontTx/>
              <a:buChar char="-"/>
            </a:pPr>
            <a:r>
              <a:rPr lang="ru-RU" sz="1400" b="1" dirty="0" smtClean="0"/>
              <a:t> проведение </a:t>
            </a:r>
            <a:r>
              <a:rPr lang="ru-RU" sz="1400" b="1" dirty="0"/>
              <a:t>кадастровых работ (изготовление межевых планов) для предоставления земельных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 участков семьям, имеющим трех и более детей – 113,0 тыс. руб</a:t>
            </a:r>
            <a:r>
              <a:rPr lang="ru-RU" sz="1400" b="1" dirty="0" smtClean="0"/>
              <a:t>.;</a:t>
            </a:r>
          </a:p>
          <a:p>
            <a:pPr>
              <a:lnSpc>
                <a:spcPts val="1600"/>
              </a:lnSpc>
            </a:pPr>
            <a:r>
              <a:rPr lang="ru-RU" sz="1400" b="1" dirty="0" smtClean="0"/>
              <a:t>Размещение информации на радио- и интернет- ресурсах -40,0 тыс. руб.</a:t>
            </a:r>
            <a:endParaRPr lang="ru-RU" sz="1400" b="1" dirty="0"/>
          </a:p>
          <a:p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07375" y="620713"/>
            <a:ext cx="519113" cy="61277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0" y="3716338"/>
            <a:ext cx="139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89492636"/>
              </p:ext>
            </p:extLst>
          </p:nvPr>
        </p:nvGraphicFramePr>
        <p:xfrm>
          <a:off x="0" y="1340768"/>
          <a:ext cx="10153127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138" y="188913"/>
            <a:ext cx="8601075" cy="9794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863600" y="260350"/>
            <a:ext cx="8280400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Градостроительная политика </a:t>
            </a:r>
            <a:r>
              <a:rPr lang="ru-RU" sz="2400" b="1" smtClean="0"/>
              <a:t>Череповецкого муниципального района на 2020 – 2025 годы </a:t>
            </a:r>
            <a:br>
              <a:rPr lang="ru-RU" sz="2400" b="1" smtClean="0"/>
            </a:br>
            <a:r>
              <a:rPr lang="ru-RU" sz="1800" b="1" smtClean="0"/>
              <a:t>(2022 год </a:t>
            </a:r>
            <a:r>
              <a:rPr lang="ru-RU" sz="2400" b="1" smtClean="0"/>
              <a:t>– </a:t>
            </a:r>
            <a:r>
              <a:rPr lang="ru-RU" sz="2400" b="1" smtClean="0">
                <a:solidFill>
                  <a:srgbClr val="C00000"/>
                </a:solidFill>
              </a:rPr>
              <a:t>1 835,0 </a:t>
            </a:r>
            <a:r>
              <a:rPr lang="ru-RU" sz="2400" b="1" smtClean="0"/>
              <a:t>тыс. руб.)</a:t>
            </a:r>
          </a:p>
        </p:txBody>
      </p:sp>
      <p:pic>
        <p:nvPicPr>
          <p:cNvPr id="39940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603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5243E85-D82A-43CC-B630-4CCFCE5AF4FB}" type="slidenum">
              <a:rPr lang="ru-RU" sz="2000" b="1" smtClean="0">
                <a:solidFill>
                  <a:schemeClr val="tx1"/>
                </a:solidFill>
              </a:rPr>
              <a:pPr/>
              <a:t>39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7524750" y="1168400"/>
            <a:ext cx="120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231775" y="4941888"/>
            <a:ext cx="85486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на 2022 год :</a:t>
            </a:r>
          </a:p>
          <a:p>
            <a:pPr eaLnBrk="0" hangingPunct="0"/>
            <a:r>
              <a:rPr lang="ru-RU" b="1"/>
              <a:t>подготовка проекта внесения изменений в генеральный план МО Воскресенское –</a:t>
            </a:r>
          </a:p>
          <a:p>
            <a:pPr eaLnBrk="0" hangingPunct="0"/>
            <a:r>
              <a:rPr lang="ru-RU" b="1"/>
              <a:t>1 435,0 тыс. руб.; </a:t>
            </a:r>
          </a:p>
          <a:p>
            <a:pPr eaLnBrk="0" hangingPunct="0"/>
            <a:r>
              <a:rPr lang="ru-RU" b="1"/>
              <a:t>разработка проекта планировки и проекта межевания незастроенной территории </a:t>
            </a:r>
          </a:p>
          <a:p>
            <a:pPr eaLnBrk="0" hangingPunct="0"/>
            <a:r>
              <a:rPr lang="ru-RU" b="1"/>
              <a:t>д.Юрьевец МО Югское - 400,0 тыс. руб.</a:t>
            </a:r>
          </a:p>
          <a:p>
            <a:endParaRPr lang="ru-RU"/>
          </a:p>
        </p:txBody>
      </p:sp>
      <p:pic>
        <p:nvPicPr>
          <p:cNvPr id="3994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575" y="692150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3850" y="333375"/>
            <a:ext cx="660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0" y="1556792"/>
          <a:ext cx="9144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0065"/>
              </p:ext>
            </p:extLst>
          </p:nvPr>
        </p:nvGraphicFramePr>
        <p:xfrm>
          <a:off x="273050" y="1889125"/>
          <a:ext cx="8605732" cy="467995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120680"/>
                <a:gridCol w="2485052"/>
              </a:tblGrid>
              <a:tr h="57613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</a:rPr>
                        <a:t>  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доходы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1 579 628,1 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  - </a:t>
                      </a:r>
                      <a:r>
                        <a:rPr lang="ru-RU" sz="2400" b="1" u="none" strike="noStrike" dirty="0">
                          <a:effectLst/>
                        </a:rPr>
                        <a:t>налоговые/неналоговые доходы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498 304,4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  - </a:t>
                      </a:r>
                      <a:r>
                        <a:rPr lang="ru-RU" sz="2400" b="1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1 081 323,7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</a:rPr>
                        <a:t>  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расходы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1 609 376,3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06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  - </a:t>
                      </a:r>
                      <a:r>
                        <a:rPr lang="ru-RU" sz="2400" b="1" u="none" strike="noStrike" dirty="0">
                          <a:effectLst/>
                        </a:rPr>
                        <a:t>за счет налоговых/неналоговых </a:t>
                      </a:r>
                      <a:r>
                        <a:rPr lang="ru-RU" sz="2400" b="1" u="none" strike="noStrike" dirty="0" smtClean="0">
                          <a:effectLst/>
                        </a:rPr>
                        <a:t>         доходов, источников покрытия дефицита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528 052,6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  - </a:t>
                      </a:r>
                      <a:r>
                        <a:rPr lang="ru-RU" sz="2400" b="1" u="none" strike="noStrike" dirty="0">
                          <a:effectLst/>
                        </a:rPr>
                        <a:t>за счет безвозмездных поступлений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1 081 323,7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</a:rPr>
                        <a:t>  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дефицит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29 748,2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44" name="TextBox 2"/>
          <p:cNvSpPr txBox="1">
            <a:spLocks noChangeArrowheads="1"/>
          </p:cNvSpPr>
          <p:nvPr/>
        </p:nvSpPr>
        <p:spPr bwMode="auto">
          <a:xfrm>
            <a:off x="7380288" y="1427163"/>
            <a:ext cx="1547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(тыс. руб.)</a:t>
            </a:r>
          </a:p>
        </p:txBody>
      </p:sp>
      <p:sp>
        <p:nvSpPr>
          <p:cNvPr id="514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ABA0EBC-7730-47DA-B997-9954F44985F9}" type="slidenum">
              <a:rPr lang="ru-RU" sz="2000" b="1" smtClean="0">
                <a:solidFill>
                  <a:schemeClr val="tx1"/>
                </a:solidFill>
              </a:rPr>
              <a:pPr/>
              <a:t>4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125" y="180975"/>
            <a:ext cx="8826500" cy="105092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7" name="Заголовок 1"/>
          <p:cNvSpPr>
            <a:spLocks noGrp="1"/>
          </p:cNvSpPr>
          <p:nvPr>
            <p:ph type="title"/>
          </p:nvPr>
        </p:nvSpPr>
        <p:spPr>
          <a:xfrm>
            <a:off x="684213" y="128588"/>
            <a:ext cx="7861300" cy="1368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>
                <a:cs typeface="Arial" charset="0"/>
              </a:rPr>
              <a:t>Основные </a:t>
            </a:r>
            <a:r>
              <a:rPr lang="ru-RU" sz="2400" b="1" smtClean="0">
                <a:solidFill>
                  <a:srgbClr val="C00000"/>
                </a:solidFill>
                <a:cs typeface="Arial" charset="0"/>
              </a:rPr>
              <a:t>характеристики бюджета </a:t>
            </a:r>
            <a:r>
              <a:rPr lang="ru-RU" sz="2400" b="1" smtClean="0">
                <a:cs typeface="Arial" charset="0"/>
              </a:rPr>
              <a:t>района</a:t>
            </a:r>
            <a:br>
              <a:rPr lang="ru-RU" sz="2400" b="1" smtClean="0">
                <a:cs typeface="Arial" charset="0"/>
              </a:rPr>
            </a:br>
            <a:r>
              <a:rPr lang="ru-RU" sz="2400" b="1" smtClean="0">
                <a:cs typeface="Arial" charset="0"/>
              </a:rPr>
              <a:t> на 2022 год                    </a:t>
            </a:r>
            <a:r>
              <a:rPr lang="ru-RU" sz="3200" b="1" smtClean="0">
                <a:cs typeface="Arial" charset="0"/>
              </a:rPr>
              <a:t/>
            </a:r>
            <a:br>
              <a:rPr lang="ru-RU" sz="3200" b="1" smtClean="0">
                <a:cs typeface="Arial" charset="0"/>
              </a:rPr>
            </a:br>
            <a:r>
              <a:rPr lang="ru-RU" sz="3200" b="1" smtClean="0">
                <a:cs typeface="Arial" charset="0"/>
              </a:rPr>
              <a:t> </a:t>
            </a:r>
            <a:r>
              <a:rPr lang="ru-RU" sz="2700" b="1" smtClean="0">
                <a:cs typeface="Arial" charset="0"/>
              </a:rPr>
              <a:t> </a:t>
            </a:r>
          </a:p>
        </p:txBody>
      </p:sp>
      <p:pic>
        <p:nvPicPr>
          <p:cNvPr id="5148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323850"/>
            <a:ext cx="8159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138" y="188913"/>
            <a:ext cx="8601075" cy="9794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900113" y="261938"/>
            <a:ext cx="8424862" cy="993775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Управление муниципальными финансами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 Череповецкого муниципального района </a:t>
            </a:r>
            <a:br>
              <a:rPr lang="ru-RU" sz="2400" b="1" dirty="0" smtClean="0"/>
            </a:br>
            <a:r>
              <a:rPr lang="ru-RU" sz="2400" b="1" dirty="0" smtClean="0"/>
              <a:t>на 2020-2025 годы (</a:t>
            </a:r>
            <a:r>
              <a:rPr lang="ru-RU" sz="1800" b="1" dirty="0" smtClean="0"/>
              <a:t>2022 год – </a:t>
            </a:r>
            <a:r>
              <a:rPr lang="ru-RU" sz="2400" b="1" dirty="0" smtClean="0">
                <a:solidFill>
                  <a:srgbClr val="C00000"/>
                </a:solidFill>
              </a:rPr>
              <a:t>124 </a:t>
            </a:r>
            <a:r>
              <a:rPr lang="ru-RU" sz="2400" b="1" dirty="0" smtClean="0">
                <a:solidFill>
                  <a:srgbClr val="C00000"/>
                </a:solidFill>
              </a:rPr>
              <a:t>398,5 </a:t>
            </a:r>
            <a:r>
              <a:rPr lang="ru-RU" sz="2400" b="1" dirty="0" smtClean="0"/>
              <a:t>тыс. руб.)</a:t>
            </a:r>
          </a:p>
        </p:txBody>
      </p:sp>
      <p:pic>
        <p:nvPicPr>
          <p:cNvPr id="40964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284163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12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82CAB5A-649B-4904-97C5-74DE9D8AD14F}" type="slidenum">
              <a:rPr lang="ru-RU" sz="2000" b="1" smtClean="0">
                <a:solidFill>
                  <a:schemeClr val="tx1"/>
                </a:solidFill>
              </a:rPr>
              <a:pPr/>
              <a:t>40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7604125" y="1268413"/>
            <a:ext cx="120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192713"/>
            <a:ext cx="934561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-    </a:t>
            </a:r>
            <a:r>
              <a:rPr lang="ru-RU" b="1" dirty="0"/>
              <a:t>дотации с/п  на выравнивание бюджетной обеспеченности муниципальных </a:t>
            </a:r>
          </a:p>
          <a:p>
            <a:pPr>
              <a:defRPr/>
            </a:pPr>
            <a:r>
              <a:rPr lang="ru-RU" b="1" dirty="0"/>
              <a:t>     образований района  (27 026,2 тыс. руб.) и поддержку мер по обеспечению </a:t>
            </a:r>
          </a:p>
          <a:p>
            <a:pPr>
              <a:defRPr/>
            </a:pPr>
            <a:r>
              <a:rPr lang="ru-RU" b="1" dirty="0"/>
              <a:t>     сбалансированности (54 935,6 тыс. руб</a:t>
            </a:r>
            <a:r>
              <a:rPr lang="ru-RU" b="1" dirty="0" smtClean="0"/>
              <a:t>.);</a:t>
            </a:r>
          </a:p>
          <a:p>
            <a:pPr>
              <a:defRPr/>
            </a:pPr>
            <a:r>
              <a:rPr lang="ru-RU" b="1" dirty="0" smtClean="0"/>
              <a:t>-    обеспечение </a:t>
            </a:r>
            <a:r>
              <a:rPr lang="ru-RU" b="1" dirty="0"/>
              <a:t>деятельности МУ «Централизованная бухгалтерия» (30 576,5 тыс. руб</a:t>
            </a:r>
            <a:r>
              <a:rPr lang="ru-RU" b="1" dirty="0" smtClean="0"/>
              <a:t>.);</a:t>
            </a:r>
            <a:endParaRPr lang="ru-RU" b="1" dirty="0"/>
          </a:p>
          <a:p>
            <a:pPr>
              <a:defRPr/>
            </a:pPr>
            <a:r>
              <a:rPr lang="ru-RU" b="1" dirty="0" smtClean="0"/>
              <a:t>-    </a:t>
            </a:r>
            <a:r>
              <a:rPr lang="ru-RU" b="1" dirty="0"/>
              <a:t>содержание Финансового управления (11 </a:t>
            </a:r>
            <a:r>
              <a:rPr lang="ru-RU" b="1" dirty="0" smtClean="0"/>
              <a:t>860,2 </a:t>
            </a:r>
            <a:r>
              <a:rPr lang="ru-RU" b="1" dirty="0"/>
              <a:t>тыс. руб</a:t>
            </a:r>
            <a:r>
              <a:rPr lang="ru-RU" b="1" dirty="0" smtClean="0"/>
              <a:t>.);</a:t>
            </a:r>
            <a:endParaRPr lang="ru-RU" b="1" dirty="0"/>
          </a:p>
        </p:txBody>
      </p:sp>
      <p:pic>
        <p:nvPicPr>
          <p:cNvPr id="40968" name="Picture 2" descr="F:\Эмодзи\хотеть нуждать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352425"/>
            <a:ext cx="7270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Box 10"/>
          <p:cNvSpPr txBox="1">
            <a:spLocks noChangeArrowheads="1"/>
          </p:cNvSpPr>
          <p:nvPr/>
        </p:nvSpPr>
        <p:spPr bwMode="auto">
          <a:xfrm>
            <a:off x="355600" y="4932363"/>
            <a:ext cx="1395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05586393"/>
              </p:ext>
            </p:extLst>
          </p:nvPr>
        </p:nvGraphicFramePr>
        <p:xfrm>
          <a:off x="0" y="1196752"/>
          <a:ext cx="9143999" cy="372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138" y="188913"/>
            <a:ext cx="8601075" cy="9794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714375" y="180975"/>
            <a:ext cx="8640763" cy="993775"/>
          </a:xfrm>
        </p:spPr>
        <p:txBody>
          <a:bodyPr/>
          <a:lstStyle/>
          <a:p>
            <a:pPr algn="l" eaLnBrk="1" hangingPunct="1">
              <a:lnSpc>
                <a:spcPts val="25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Обеспечение деятельности органов местного самоуправления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и учреждений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Череповецкого муниципального района </a:t>
            </a:r>
            <a:br>
              <a:rPr lang="ru-RU" sz="2200" b="1" dirty="0" smtClean="0"/>
            </a:br>
            <a:r>
              <a:rPr lang="ru-RU" sz="2200" b="1" dirty="0" smtClean="0"/>
              <a:t>на 2020 – 2025 годы (</a:t>
            </a:r>
            <a:r>
              <a:rPr lang="ru-RU" sz="1800" b="1" dirty="0" smtClean="0"/>
              <a:t>2022 год – </a:t>
            </a:r>
            <a:r>
              <a:rPr lang="ru-RU" sz="2200" b="1" dirty="0" smtClean="0">
                <a:solidFill>
                  <a:srgbClr val="C00000"/>
                </a:solidFill>
              </a:rPr>
              <a:t>40 258,3 </a:t>
            </a:r>
            <a:r>
              <a:rPr lang="ru-RU" sz="2200" b="1" dirty="0" smtClean="0"/>
              <a:t>тыс. руб.)</a:t>
            </a:r>
          </a:p>
        </p:txBody>
      </p:sp>
      <p:pic>
        <p:nvPicPr>
          <p:cNvPr id="41988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2603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E2265A-F422-43B3-8C64-86F191E83503}" type="slidenum">
              <a:rPr lang="ru-RU" sz="2000" b="1" smtClean="0">
                <a:solidFill>
                  <a:schemeClr val="tx1"/>
                </a:solidFill>
              </a:rPr>
              <a:pPr/>
              <a:t>41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7451725" y="1163638"/>
            <a:ext cx="120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913" y="4941888"/>
            <a:ext cx="91440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-  </a:t>
            </a:r>
            <a:r>
              <a:rPr lang="ru-RU" b="1" dirty="0"/>
              <a:t>  обеспечение деятельности администрации – 20 </a:t>
            </a:r>
            <a:r>
              <a:rPr lang="ru-RU" b="1" dirty="0" smtClean="0"/>
              <a:t>249,3 </a:t>
            </a:r>
            <a:r>
              <a:rPr lang="ru-RU" b="1" dirty="0"/>
              <a:t>тыс. руб.: услуги связи, коммунальные услуги, утилизация ламп, дератизация, дезинсекция, приобретение ГСМ, запчастей, оргтехники и комплектующих, хоз. товары, канцелярские товары, заправка картриджей, уборка помещений, вывоз мусора, подписка, налоги, представительские расходы, организация мероприятий района и т.д.;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/>
              <a:t>содержание МКУ «ЦКОД» - </a:t>
            </a:r>
            <a:r>
              <a:rPr lang="ru-RU" b="1" dirty="0" smtClean="0"/>
              <a:t>20 009,0 тыс</a:t>
            </a:r>
            <a:r>
              <a:rPr lang="ru-RU" b="1" dirty="0"/>
              <a:t>. руб.</a:t>
            </a:r>
          </a:p>
        </p:txBody>
      </p:sp>
      <p:pic>
        <p:nvPicPr>
          <p:cNvPr id="41992" name="Picture 2" descr="D:\Презентации\Для презентаций\services_optim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1463" y="549275"/>
            <a:ext cx="7350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211138" y="4610100"/>
            <a:ext cx="1395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79185813"/>
              </p:ext>
            </p:extLst>
          </p:nvPr>
        </p:nvGraphicFramePr>
        <p:xfrm>
          <a:off x="0" y="1268760"/>
          <a:ext cx="9144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388" y="166688"/>
            <a:ext cx="8785225" cy="99695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1" name="Заголовок 1"/>
          <p:cNvSpPr txBox="1">
            <a:spLocks/>
          </p:cNvSpPr>
          <p:nvPr/>
        </p:nvSpPr>
        <p:spPr bwMode="auto">
          <a:xfrm>
            <a:off x="827088" y="169863"/>
            <a:ext cx="86407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Формирование современной городской среды </a:t>
            </a:r>
          </a:p>
          <a:p>
            <a:pPr>
              <a:lnSpc>
                <a:spcPts val="2000"/>
              </a:lnSpc>
            </a:pPr>
            <a:r>
              <a:rPr lang="ru-RU" sz="2400" b="1" dirty="0"/>
              <a:t>в Череповецком муниципальном районе </a:t>
            </a:r>
          </a:p>
          <a:p>
            <a:pPr>
              <a:lnSpc>
                <a:spcPts val="2000"/>
              </a:lnSpc>
            </a:pPr>
            <a:r>
              <a:rPr lang="ru-RU" sz="2400" b="1" dirty="0"/>
              <a:t>на 2020 – 2025 годы (</a:t>
            </a:r>
            <a:r>
              <a:rPr lang="ru-RU" b="1" dirty="0"/>
              <a:t>2022 год </a:t>
            </a:r>
            <a:r>
              <a:rPr lang="ru-RU" sz="2400" b="1" dirty="0"/>
              <a:t>– </a:t>
            </a:r>
            <a:r>
              <a:rPr lang="ru-RU" sz="2400" b="1" dirty="0">
                <a:solidFill>
                  <a:srgbClr val="C00000"/>
                </a:solidFill>
              </a:rPr>
              <a:t>6 </a:t>
            </a:r>
            <a:r>
              <a:rPr lang="ru-RU" sz="2400" b="1" dirty="0" smtClean="0">
                <a:solidFill>
                  <a:srgbClr val="C00000"/>
                </a:solidFill>
              </a:rPr>
              <a:t>613,4</a:t>
            </a:r>
            <a:r>
              <a:rPr lang="ru-RU" sz="2400" b="1" dirty="0" smtClean="0"/>
              <a:t> </a:t>
            </a:r>
            <a:r>
              <a:rPr lang="ru-RU" sz="2400" b="1" dirty="0"/>
              <a:t>тыс. руб.)</a:t>
            </a:r>
          </a:p>
        </p:txBody>
      </p:sp>
      <p:pic>
        <p:nvPicPr>
          <p:cNvPr id="43012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2603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12A2940-482B-460B-A833-FCC36A565E20}" type="slidenum">
              <a:rPr lang="ru-RU" sz="2000" b="1" smtClean="0">
                <a:solidFill>
                  <a:schemeClr val="tx1"/>
                </a:solidFill>
              </a:rPr>
              <a:pPr/>
              <a:t>42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7815263" y="1628775"/>
            <a:ext cx="120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404813"/>
            <a:ext cx="609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29005"/>
              </p:ext>
            </p:extLst>
          </p:nvPr>
        </p:nvGraphicFramePr>
        <p:xfrm>
          <a:off x="444076" y="4489557"/>
          <a:ext cx="8209160" cy="1134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9160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благоустройство общественных территорий </a:t>
                      </a: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</a:tr>
              <a:tr h="437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Абакановском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с/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Малечкинском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МО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Мяксинское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Нелазском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с/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Тоншаловском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Яргомжском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024" name="TextBox 10"/>
          <p:cNvSpPr txBox="1">
            <a:spLocks noChangeArrowheads="1"/>
          </p:cNvSpPr>
          <p:nvPr/>
        </p:nvSpPr>
        <p:spPr bwMode="auto">
          <a:xfrm>
            <a:off x="437180" y="4136707"/>
            <a:ext cx="1395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2022 год: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88427291"/>
              </p:ext>
            </p:extLst>
          </p:nvPr>
        </p:nvGraphicFramePr>
        <p:xfrm>
          <a:off x="107504" y="1412776"/>
          <a:ext cx="9036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875"/>
              </p:ext>
            </p:extLst>
          </p:nvPr>
        </p:nvGraphicFramePr>
        <p:xfrm>
          <a:off x="467420" y="5589240"/>
          <a:ext cx="8209160" cy="1013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9160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благоустройство дворовых территорий </a:t>
                      </a: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</a:tr>
              <a:tr h="437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Малечкинском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с/п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388" y="166688"/>
            <a:ext cx="8785225" cy="118110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35" name="Заголовок 1"/>
          <p:cNvSpPr txBox="1">
            <a:spLocks/>
          </p:cNvSpPr>
          <p:nvPr/>
        </p:nvSpPr>
        <p:spPr bwMode="auto">
          <a:xfrm>
            <a:off x="641350" y="249238"/>
            <a:ext cx="86407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По переселению граждан из аварийного жилищного фонда</a:t>
            </a:r>
            <a:r>
              <a:rPr lang="ru-RU" sz="2400" b="1" dirty="0"/>
              <a:t>, расположенного на территории Череповецкого муниципального района на 2019 – 2025 годы </a:t>
            </a:r>
          </a:p>
          <a:p>
            <a:pPr>
              <a:lnSpc>
                <a:spcPts val="2000"/>
              </a:lnSpc>
            </a:pPr>
            <a:r>
              <a:rPr lang="ru-RU" sz="2400" b="1" dirty="0"/>
              <a:t>(</a:t>
            </a:r>
            <a:r>
              <a:rPr lang="ru-RU" b="1" dirty="0" smtClean="0"/>
              <a:t>2022 </a:t>
            </a:r>
            <a:r>
              <a:rPr lang="ru-RU" b="1" dirty="0"/>
              <a:t>год </a:t>
            </a:r>
            <a:r>
              <a:rPr lang="ru-RU" sz="2400" b="1" dirty="0"/>
              <a:t>– </a:t>
            </a:r>
            <a:r>
              <a:rPr lang="ru-RU" sz="2400" b="1" dirty="0">
                <a:solidFill>
                  <a:srgbClr val="C00000"/>
                </a:solidFill>
              </a:rPr>
              <a:t>7 130,9 </a:t>
            </a:r>
            <a:r>
              <a:rPr lang="ru-RU" sz="2400" b="1" dirty="0"/>
              <a:t>тыс. руб.)</a:t>
            </a:r>
          </a:p>
        </p:txBody>
      </p:sp>
      <p:pic>
        <p:nvPicPr>
          <p:cNvPr id="44036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49238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BF3BB28-CB35-4A9E-83A1-AC9B0494F048}" type="slidenum">
              <a:rPr lang="ru-RU" sz="2000" b="1" smtClean="0">
                <a:solidFill>
                  <a:schemeClr val="tx1"/>
                </a:solidFill>
              </a:rPr>
              <a:pPr/>
              <a:t>43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7723188" y="1514475"/>
            <a:ext cx="120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44039" name="TextBox 1"/>
          <p:cNvSpPr txBox="1">
            <a:spLocks noChangeArrowheads="1"/>
          </p:cNvSpPr>
          <p:nvPr/>
        </p:nvSpPr>
        <p:spPr bwMode="auto">
          <a:xfrm>
            <a:off x="276225" y="5876925"/>
            <a:ext cx="854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Расселение 12-квартирного дома в с. Воскресенское</a:t>
            </a:r>
            <a:endParaRPr lang="ru-RU" b="1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07504" y="1412776"/>
          <a:ext cx="8352928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44" name="TextBox 10"/>
          <p:cNvSpPr txBox="1">
            <a:spLocks noChangeArrowheads="1"/>
          </p:cNvSpPr>
          <p:nvPr/>
        </p:nvSpPr>
        <p:spPr bwMode="auto">
          <a:xfrm>
            <a:off x="323850" y="5445125"/>
            <a:ext cx="139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2022 год:</a:t>
            </a:r>
          </a:p>
        </p:txBody>
      </p:sp>
      <p:pic>
        <p:nvPicPr>
          <p:cNvPr id="12" name="Picture 2" descr="D:\Презентации\2020\!ВДВ\семья дом.jpg"/>
          <p:cNvPicPr>
            <a:picLocks noChangeAspect="1" noChangeArrowheads="1"/>
          </p:cNvPicPr>
          <p:nvPr/>
        </p:nvPicPr>
        <p:blipFill>
          <a:blip r:embed="rId4" cstate="print">
            <a:lum contrast="-3000"/>
          </a:blip>
          <a:srcRect/>
          <a:stretch>
            <a:fillRect/>
          </a:stretch>
        </p:blipFill>
        <p:spPr bwMode="auto">
          <a:xfrm>
            <a:off x="7668344" y="764704"/>
            <a:ext cx="1173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388" y="166688"/>
            <a:ext cx="8785225" cy="10302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722313" y="166688"/>
            <a:ext cx="8242300" cy="1008062"/>
          </a:xfrm>
        </p:spPr>
        <p:txBody>
          <a:bodyPr/>
          <a:lstStyle/>
          <a:p>
            <a:pPr algn="l" eaLnBrk="1" hangingPunct="1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Комплексное развитие сельских территорий                  </a:t>
            </a:r>
            <a:r>
              <a:rPr lang="ru-RU" sz="2400" b="1" dirty="0" smtClean="0"/>
              <a:t>Череповецкого муниципального района </a:t>
            </a:r>
            <a:br>
              <a:rPr lang="ru-RU" sz="2400" b="1" dirty="0" smtClean="0"/>
            </a:br>
            <a:r>
              <a:rPr lang="ru-RU" sz="2400" b="1" dirty="0" smtClean="0"/>
              <a:t>на 2020 – 2025 годы (</a:t>
            </a:r>
            <a:r>
              <a:rPr lang="ru-RU" sz="1800" b="1" dirty="0" smtClean="0"/>
              <a:t>2022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2 662,5 </a:t>
            </a:r>
            <a:r>
              <a:rPr lang="ru-RU" sz="2400" b="1" dirty="0" smtClean="0"/>
              <a:t>тыс. руб.)</a:t>
            </a:r>
          </a:p>
        </p:txBody>
      </p:sp>
      <p:pic>
        <p:nvPicPr>
          <p:cNvPr id="45060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7673975" y="1241425"/>
            <a:ext cx="120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(тыс. руб.)</a:t>
            </a:r>
          </a:p>
        </p:txBody>
      </p:sp>
      <p:sp>
        <p:nvSpPr>
          <p:cNvPr id="4506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C82D4DF-1EA8-4AE5-A387-665F3A4582F7}" type="slidenum">
              <a:rPr lang="ru-RU" sz="2000" b="1" smtClean="0">
                <a:solidFill>
                  <a:schemeClr val="tx1"/>
                </a:solidFill>
              </a:rPr>
              <a:pPr/>
              <a:t>44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179388" y="4795897"/>
            <a:ext cx="8661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/>
              <a:t>- 1</a:t>
            </a:r>
            <a:r>
              <a:rPr lang="ru-RU" sz="1600" b="1" dirty="0"/>
              <a:t> 500,0 тыс. рублей – на мероприятия по обеспечению водоснабжением, водоотведением для размещения 3 мобильных </a:t>
            </a:r>
            <a:r>
              <a:rPr lang="ru-RU" sz="1600" b="1" dirty="0" err="1"/>
              <a:t>ФАПов</a:t>
            </a:r>
            <a:r>
              <a:rPr lang="ru-RU" sz="1600" b="1" dirty="0"/>
              <a:t> по результатам решений, принятых на Градостроительном Совете </a:t>
            </a:r>
            <a:r>
              <a:rPr lang="ru-RU" sz="1600" b="1" dirty="0" smtClean="0"/>
              <a:t>№2»;</a:t>
            </a:r>
          </a:p>
          <a:p>
            <a:pPr eaLnBrk="0" hangingPunct="0"/>
            <a:r>
              <a:rPr lang="ru-RU" sz="1600" b="1" dirty="0" smtClean="0"/>
              <a:t>- 888,0 тыс. руб. – разработка ПСД для строительства спортивных площадок в с. </a:t>
            </a:r>
            <a:r>
              <a:rPr lang="ru-RU" sz="1600" b="1" dirty="0" err="1" smtClean="0"/>
              <a:t>Шухободь</a:t>
            </a:r>
            <a:r>
              <a:rPr lang="ru-RU" sz="1600" b="1" dirty="0" smtClean="0"/>
              <a:t> и с. Мякса</a:t>
            </a:r>
          </a:p>
          <a:p>
            <a:pPr eaLnBrk="0" hangingPunct="0"/>
            <a:r>
              <a:rPr lang="ru-RU" sz="1600" b="1" dirty="0" smtClean="0"/>
              <a:t>- 274,5 </a:t>
            </a:r>
            <a:r>
              <a:rPr lang="ru-RU" sz="1600" b="1" dirty="0"/>
              <a:t>тыс. рублей - на </a:t>
            </a:r>
            <a:r>
              <a:rPr lang="ru-RU" sz="1600" b="1" dirty="0" err="1"/>
              <a:t>софинансирование</a:t>
            </a:r>
            <a:r>
              <a:rPr lang="ru-RU" sz="1600" b="1" dirty="0"/>
              <a:t> мероприятий по улучшению жилищных условий граждан, проживающих в сельской местности, в </a:t>
            </a:r>
            <a:r>
              <a:rPr lang="ru-RU" sz="1600" b="1" dirty="0" err="1"/>
              <a:t>т.ч</a:t>
            </a:r>
            <a:r>
              <a:rPr lang="ru-RU" sz="1600" b="1" dirty="0"/>
              <a:t>. молодых семей и молодых специалистов для обеспечения выделения субсидий областного </a:t>
            </a:r>
            <a:r>
              <a:rPr lang="ru-RU" sz="1600" b="1" dirty="0" smtClean="0"/>
              <a:t>бюджета.</a:t>
            </a:r>
            <a:endParaRPr lang="ru-RU" sz="1600" dirty="0"/>
          </a:p>
        </p:txBody>
      </p:sp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06022"/>
            <a:ext cx="853679" cy="7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86371647"/>
              </p:ext>
            </p:extLst>
          </p:nvPr>
        </p:nvGraphicFramePr>
        <p:xfrm>
          <a:off x="179512" y="1340768"/>
          <a:ext cx="87849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9388" y="4507183"/>
            <a:ext cx="139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2022 год: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388" y="95250"/>
            <a:ext cx="8785225" cy="525463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988" y="115888"/>
            <a:ext cx="8353425" cy="40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Непрограммные расходы </a:t>
            </a:r>
            <a:r>
              <a:rPr lang="ru-RU" sz="2400" b="1" dirty="0" smtClean="0"/>
              <a:t>бюджета района на 2022 год (тыс. руб.)</a:t>
            </a:r>
            <a:endParaRPr lang="ru-RU" sz="2400" b="1" dirty="0"/>
          </a:p>
        </p:txBody>
      </p:sp>
      <p:pic>
        <p:nvPicPr>
          <p:cNvPr id="46084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88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801F530-C7EB-4C5C-876A-00182E4513F1}" type="slidenum">
              <a:rPr lang="ru-RU" b="1" smtClean="0">
                <a:solidFill>
                  <a:schemeClr val="tx1"/>
                </a:solidFill>
              </a:rPr>
              <a:pPr/>
              <a:t>45</a:t>
            </a:fld>
            <a:endParaRPr lang="ru-RU" b="1" smtClean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11232"/>
              </p:ext>
            </p:extLst>
          </p:nvPr>
        </p:nvGraphicFramePr>
        <p:xfrm>
          <a:off x="323850" y="765175"/>
          <a:ext cx="8496945" cy="59157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24735"/>
                <a:gridCol w="1008112"/>
                <a:gridCol w="864098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</a:rPr>
                        <a:t>2021 год (на 01.11.2021)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</a:rPr>
                        <a:t>2022 год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83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Глава района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2 </a:t>
                      </a:r>
                      <a:r>
                        <a:rPr lang="ru-RU" sz="1400" b="1" u="none" strike="noStrike" dirty="0" smtClean="0"/>
                        <a:t>065,6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165,5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Муниципальное Собрание района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3 244,7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1 150,3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Контрольно-счетный комитет района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2 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374,5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Резервный фонд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1 000,00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000,0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Почетный гражданин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Череповецкого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района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/>
                        <a:t>186,0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198,0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Осуществление отдельных государственных полномочий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по составлению списков кандидатов в присяжные заседатели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16,8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51,4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Осуществление отдельных государственных полномочий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по обеспечению жильем отдельных категорий граждан, установленных законом "О ветеранах"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/>
                        <a:t>800,0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Мероприятия района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/>
                        <a:t>369,0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314,0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Осуществление отдельных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государственных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полномочий по организации мероприятий по обращению с  бездомными животными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727,9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727,9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Осуществление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отдельных государственных полномочий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по обеспечению жильем отдельных категорий граждан, установленных законом "О защите инвалидов"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678,6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/>
                        <a:t>400,0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Осуществление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отдельных государственных полномочий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по подготовке и проведению Всероссийской переписи населения 2020 года"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914,5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Публичные нормативные обязательства (д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оп.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меры социальной поддержки руководителям общественных организаций ветеранов и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инвалидов)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278,2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213,6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Мероприятия в области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социальной политики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(санаторно-курортное лечение)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/>
                        <a:t>150,0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Исполнительные листы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1 394,9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/>
                        <a:t>685,1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Предоставление мер социальной поддержки отдельным категориям граждан, проживающим и работающим в сельской местности на территории района (ЕДК)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3 000,0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3 525,0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Публичные нормативные обязательства (доп.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меры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социальной поддержки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виде частичной компенсации за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наём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жилого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помещения)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/>
                        <a:t>180,0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180,0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444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Обеспечение деятельности МБУ «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Редакция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газеты «Сельская новь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»»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/>
                        <a:t>1 937,9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2 062,9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4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16 944,1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15 198,2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388" y="188913"/>
            <a:ext cx="8785225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7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8353425" cy="406400"/>
          </a:xfrm>
        </p:spPr>
        <p:txBody>
          <a:bodyPr/>
          <a:lstStyle/>
          <a:p>
            <a:pPr algn="l" eaLnBrk="1" hangingPunct="1">
              <a:lnSpc>
                <a:spcPts val="3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Непрограммные расходы </a:t>
            </a:r>
            <a:r>
              <a:rPr lang="ru-RU" sz="2400" b="1" smtClean="0"/>
              <a:t>бюджета района </a:t>
            </a:r>
            <a:br>
              <a:rPr lang="ru-RU" sz="2400" b="1" smtClean="0"/>
            </a:br>
            <a:r>
              <a:rPr lang="ru-RU" sz="2400" b="1" smtClean="0"/>
              <a:t>на плановый период 2023 и 2024 годов (тыс. руб.)</a:t>
            </a:r>
          </a:p>
        </p:txBody>
      </p:sp>
      <p:pic>
        <p:nvPicPr>
          <p:cNvPr id="47108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333375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182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CFBB06-3D52-4FA1-A483-953246E26868}" type="slidenum">
              <a:rPr lang="ru-RU" sz="1600" b="1" smtClean="0">
                <a:solidFill>
                  <a:schemeClr val="tx1"/>
                </a:solidFill>
              </a:rPr>
              <a:pPr/>
              <a:t>46</a:t>
            </a:fld>
            <a:endParaRPr lang="ru-RU" sz="1600" b="1" smtClean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87120"/>
              </p:ext>
            </p:extLst>
          </p:nvPr>
        </p:nvGraphicFramePr>
        <p:xfrm>
          <a:off x="179388" y="1196752"/>
          <a:ext cx="8785225" cy="5388928"/>
        </p:xfrm>
        <a:graphic>
          <a:graphicData uri="http://schemas.openxmlformats.org/drawingml/2006/table">
            <a:tbl>
              <a:tblPr/>
              <a:tblGrid>
                <a:gridCol w="6606925"/>
                <a:gridCol w="1161974"/>
                <a:gridCol w="1016326"/>
              </a:tblGrid>
              <a:tr h="213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Глава района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2 165,5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2 165,5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Муниципальное Собрания района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981 ,7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981,7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Контрольно-счетный комитет района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1 633,1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1 633,1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Публичные нормативные обязательства ("Почетный гражданин Череповецкого района")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222,0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Резервный фонд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1 000,0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1 000,0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Осуществление государственных полномочий животными без владельцев"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727,9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727,9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Публичные нормативные обязательства (дополнительные меры социальной поддержки отдельным категориям граждан - руководителям общественных организаций ветеранов и инвалидов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213,6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213,6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Мероприятия в области социальной политики (санаторно-курортное лечение)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Предоставление мер социальной поддержки отдельным категориям граждан, проживающим и работающим в сельской местности на территории района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3 525,0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3 525,0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Публичные нормативные обязательства (дополнительные меры социальной поддержки отдельных категорий граждан в виде частичной компенсации за наём жилого помещения)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Осуществление полномочий по составлению (изменению) списков кандидатов в присяжные заседатели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деятельности МБУ «Редакция газеты «Сельская новь»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2 062,9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2 062,9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Мероприятия района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314,0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314,0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Осуществление отдельных государственных полномочий по обеспечению жильем отдельных категорий граждан, установленных законом "О защите инвалидов"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13 169,8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13 981,1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3050" y="188912"/>
            <a:ext cx="8602663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31" name="Заголовок 1"/>
          <p:cNvSpPr>
            <a:spLocks noGrp="1"/>
          </p:cNvSpPr>
          <p:nvPr>
            <p:ph type="title"/>
          </p:nvPr>
        </p:nvSpPr>
        <p:spPr>
          <a:xfrm>
            <a:off x="860425" y="260350"/>
            <a:ext cx="7427913" cy="719138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dirty="0" smtClean="0"/>
              <a:t>Отдельные показатели бюджета района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263" y="1773238"/>
            <a:ext cx="8515225" cy="4751387"/>
          </a:xfrm>
          <a:noFill/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Муниципальные гарантии </a:t>
            </a:r>
            <a:r>
              <a:rPr lang="ru-RU" sz="2400" b="1" dirty="0"/>
              <a:t>района в </a:t>
            </a:r>
            <a:r>
              <a:rPr lang="ru-RU" sz="2400" b="1" dirty="0" smtClean="0"/>
              <a:t>2022 </a:t>
            </a:r>
            <a:r>
              <a:rPr lang="ru-RU" sz="2400" b="1" dirty="0"/>
              <a:t>году и в </a:t>
            </a:r>
            <a:r>
              <a:rPr lang="ru-RU" sz="2400" b="1" dirty="0" smtClean="0"/>
              <a:t>плановом периоде 2023 </a:t>
            </a:r>
            <a:r>
              <a:rPr lang="ru-RU" sz="2400" b="1" dirty="0"/>
              <a:t>и </a:t>
            </a:r>
            <a:r>
              <a:rPr lang="ru-RU" sz="2400" b="1" dirty="0" smtClean="0"/>
              <a:t>2024 </a:t>
            </a:r>
            <a:r>
              <a:rPr lang="ru-RU" sz="2400" b="1" dirty="0"/>
              <a:t>годов </a:t>
            </a:r>
            <a:r>
              <a:rPr lang="ru-RU" sz="2400" b="1" dirty="0">
                <a:solidFill>
                  <a:srgbClr val="C00000"/>
                </a:solidFill>
              </a:rPr>
              <a:t>не предоставляются</a:t>
            </a:r>
            <a:r>
              <a:rPr lang="ru-RU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Верхний предел муниципального внутреннего долга </a:t>
            </a:r>
            <a:r>
              <a:rPr lang="ru-RU" sz="2400" b="1" dirty="0" smtClean="0">
                <a:solidFill>
                  <a:schemeClr val="tx1"/>
                </a:solidFill>
              </a:rPr>
              <a:t>района:</a:t>
            </a:r>
            <a:r>
              <a:rPr lang="ru-RU" sz="2400" b="1" dirty="0" smtClean="0"/>
              <a:t>  </a:t>
            </a:r>
          </a:p>
          <a:p>
            <a:pPr>
              <a:defRPr/>
            </a:pPr>
            <a:r>
              <a:rPr lang="ru-RU" sz="2400" b="1" dirty="0" smtClean="0"/>
              <a:t>на 1 января 2023 года – </a:t>
            </a:r>
            <a:r>
              <a:rPr lang="ru-RU" sz="2400" b="1" dirty="0" smtClean="0">
                <a:solidFill>
                  <a:srgbClr val="C00000"/>
                </a:solidFill>
              </a:rPr>
              <a:t>0,0 тыс. руб</a:t>
            </a:r>
            <a:r>
              <a:rPr lang="ru-RU" sz="2400" b="1" dirty="0" smtClean="0"/>
              <a:t>., в том числе верхний предел долга по муниципальным гарантиям </a:t>
            </a:r>
            <a:r>
              <a:rPr lang="ru-RU" sz="2400" b="1" dirty="0" smtClean="0">
                <a:solidFill>
                  <a:srgbClr val="C00000"/>
                </a:solidFill>
              </a:rPr>
              <a:t>0,0 тыс. руб</a:t>
            </a:r>
            <a:r>
              <a:rPr lang="ru-RU" sz="2400" b="1" dirty="0" smtClean="0"/>
              <a:t>.;</a:t>
            </a:r>
          </a:p>
          <a:p>
            <a:pPr>
              <a:defRPr/>
            </a:pPr>
            <a:r>
              <a:rPr lang="ru-RU" sz="2400" b="1" dirty="0" smtClean="0"/>
              <a:t>на 1 января 2024 года – </a:t>
            </a:r>
            <a:r>
              <a:rPr lang="ru-RU" sz="2400" b="1" dirty="0" smtClean="0">
                <a:solidFill>
                  <a:srgbClr val="C00000"/>
                </a:solidFill>
              </a:rPr>
              <a:t>0,0 тыс. руб</a:t>
            </a:r>
            <a:r>
              <a:rPr lang="ru-RU" sz="2400" b="1" dirty="0" smtClean="0"/>
              <a:t>., в т. ч. верхний предел долга по муниципальным гарантиям </a:t>
            </a:r>
            <a:r>
              <a:rPr lang="ru-RU" sz="2400" b="1" dirty="0" smtClean="0">
                <a:solidFill>
                  <a:srgbClr val="C00000"/>
                </a:solidFill>
              </a:rPr>
              <a:t>0,0 тыс. руб</a:t>
            </a:r>
            <a:r>
              <a:rPr lang="ru-RU" sz="2400" b="1" dirty="0" smtClean="0"/>
              <a:t>.;</a:t>
            </a:r>
          </a:p>
          <a:p>
            <a:pPr>
              <a:defRPr/>
            </a:pPr>
            <a:r>
              <a:rPr lang="ru-RU" sz="2400" b="1" dirty="0" smtClean="0"/>
              <a:t>на 1 января 2025 года – </a:t>
            </a:r>
            <a:r>
              <a:rPr lang="ru-RU" sz="2400" b="1" dirty="0" smtClean="0">
                <a:solidFill>
                  <a:srgbClr val="C00000"/>
                </a:solidFill>
              </a:rPr>
              <a:t>0,0 тыс. руб</a:t>
            </a:r>
            <a:r>
              <a:rPr lang="ru-RU" sz="2400" b="1" dirty="0" smtClean="0"/>
              <a:t>., в т. ч. верхний предел долга по муниципальным гарантиям </a:t>
            </a:r>
            <a:r>
              <a:rPr lang="ru-RU" sz="2400" b="1" dirty="0" smtClean="0">
                <a:solidFill>
                  <a:srgbClr val="C00000"/>
                </a:solidFill>
              </a:rPr>
              <a:t>0,0 тыс. руб</a:t>
            </a:r>
            <a:r>
              <a:rPr lang="ru-RU" sz="2400" b="1" dirty="0" smtClean="0"/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48133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A904B0B-B243-401C-8FEB-FEAC0EDC9387}" type="slidenum">
              <a:rPr lang="ru-RU" sz="2000" b="1" smtClean="0">
                <a:solidFill>
                  <a:schemeClr val="tx1"/>
                </a:solidFill>
              </a:rPr>
              <a:pPr/>
              <a:t>47</a:t>
            </a:fld>
            <a:endParaRPr lang="ru-RU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606314"/>
              </p:ext>
            </p:extLst>
          </p:nvPr>
        </p:nvGraphicFramePr>
        <p:xfrm>
          <a:off x="179388" y="1101698"/>
          <a:ext cx="8785225" cy="556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8555" y="6492875"/>
            <a:ext cx="2133600" cy="365125"/>
          </a:xfrm>
        </p:spPr>
        <p:txBody>
          <a:bodyPr/>
          <a:lstStyle/>
          <a:p>
            <a:pPr>
              <a:defRPr/>
            </a:pPr>
            <a:fld id="{1B18B290-9E14-476D-90D9-2EE647EB2C84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88913"/>
            <a:ext cx="8785225" cy="9048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94294" y="483896"/>
            <a:ext cx="83534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ru-RU" sz="2400" b="1" dirty="0"/>
              <a:t>Основные задачи на ближайшую перспективу</a:t>
            </a:r>
            <a:endParaRPr lang="ru-RU" sz="2400" b="1" dirty="0" smtClean="0"/>
          </a:p>
        </p:txBody>
      </p:sp>
      <p:pic>
        <p:nvPicPr>
          <p:cNvPr id="7" name="Рисунок 2" descr="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113" y="333375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60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413" y="5300663"/>
            <a:ext cx="8601075" cy="115252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5" name="Заголовок 1"/>
          <p:cNvSpPr>
            <a:spLocks noGrp="1"/>
          </p:cNvSpPr>
          <p:nvPr>
            <p:ph type="title"/>
          </p:nvPr>
        </p:nvSpPr>
        <p:spPr>
          <a:xfrm>
            <a:off x="646113" y="531018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mtClean="0"/>
              <a:t>Благодарим за внимание!</a:t>
            </a:r>
          </a:p>
        </p:txBody>
      </p:sp>
      <p:pic>
        <p:nvPicPr>
          <p:cNvPr id="4915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441950"/>
            <a:ext cx="647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07990B9-A5E2-46E0-9031-ABC8CE4F35F5}" type="slidenum">
              <a:rPr lang="ru-RU" sz="2000" b="1" smtClean="0">
                <a:solidFill>
                  <a:schemeClr val="tx1"/>
                </a:solidFill>
              </a:rPr>
              <a:pPr/>
              <a:t>5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15888"/>
            <a:ext cx="8826500" cy="87153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861300" cy="708025"/>
          </a:xfrm>
        </p:spPr>
        <p:txBody>
          <a:bodyPr/>
          <a:lstStyle/>
          <a:p>
            <a:pPr algn="l" eaLnBrk="1" hangingPunct="1">
              <a:lnSpc>
                <a:spcPts val="2600"/>
              </a:lnSpc>
            </a:pPr>
            <a:r>
              <a:rPr lang="ru-RU" sz="2400" b="1" dirty="0" smtClean="0"/>
              <a:t>Изменения  в бюджетном законодательстве с 2022 года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cs typeface="Arial" charset="0"/>
              </a:rPr>
              <a:t/>
            </a:r>
            <a:br>
              <a:rPr lang="ru-RU" sz="3200" b="1" dirty="0" smtClean="0">
                <a:cs typeface="Arial" charset="0"/>
              </a:rPr>
            </a:br>
            <a:r>
              <a:rPr lang="ru-RU" sz="3200" b="1" dirty="0" smtClean="0">
                <a:cs typeface="Arial" charset="0"/>
              </a:rPr>
              <a:t> </a:t>
            </a:r>
            <a:r>
              <a:rPr lang="ru-RU" sz="2700" b="1" dirty="0" smtClean="0">
                <a:cs typeface="Arial" charset="0"/>
              </a:rPr>
              <a:t> </a:t>
            </a:r>
          </a:p>
        </p:txBody>
      </p:sp>
      <p:pic>
        <p:nvPicPr>
          <p:cNvPr id="6149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467544" y="1628800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- В соответствии с Федеральным законом от 01.07.2021 № 251-ФЗ «О внесении изменений в Бюджетный кодекс Российской Федерации» </a:t>
            </a:r>
            <a:r>
              <a:rPr lang="ru-RU" b="1" dirty="0" smtClean="0">
                <a:solidFill>
                  <a:srgbClr val="C00000"/>
                </a:solidFill>
              </a:rPr>
              <a:t>перечни главных администраторов доходов</a:t>
            </a:r>
            <a:r>
              <a:rPr lang="ru-RU" b="1" dirty="0" smtClean="0"/>
              <a:t> бюджета района,  главных администраторов </a:t>
            </a:r>
            <a:r>
              <a:rPr lang="ru-RU" b="1" dirty="0" smtClean="0">
                <a:solidFill>
                  <a:srgbClr val="C00000"/>
                </a:solidFill>
              </a:rPr>
              <a:t>источников</a:t>
            </a:r>
            <a:r>
              <a:rPr lang="ru-RU" b="1" dirty="0" smtClean="0"/>
              <a:t> внутреннего финансирования дефицита бюджета района </a:t>
            </a:r>
            <a:r>
              <a:rPr lang="ru-RU" b="1" dirty="0" smtClean="0">
                <a:solidFill>
                  <a:srgbClr val="C00000"/>
                </a:solidFill>
              </a:rPr>
              <a:t>утверждаются постановлением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администрации района, </a:t>
            </a:r>
            <a:r>
              <a:rPr lang="ru-RU" b="1" dirty="0" smtClean="0">
                <a:solidFill>
                  <a:srgbClr val="C00000"/>
                </a:solidFill>
              </a:rPr>
              <a:t>а не решением</a:t>
            </a:r>
            <a:r>
              <a:rPr lang="ru-RU" b="1" dirty="0" smtClean="0"/>
              <a:t> о бюджете.</a:t>
            </a:r>
          </a:p>
          <a:p>
            <a:pPr algn="just"/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- В соответствии с Федеральным законом от 01.07.2021 № 255-ФЗ «О внесении изменений в Федеральный закон «Об общих  принципах организации и деятельности контрольно-счетных органов субъектов Российской Федерации и муниципальных</a:t>
            </a:r>
          </a:p>
          <a:p>
            <a:pPr algn="just"/>
            <a:r>
              <a:rPr lang="ru-RU" b="1" dirty="0" smtClean="0"/>
              <a:t>образований» и отдельные законодательные акты Российской  Федерации» с 01 января 2022 года </a:t>
            </a:r>
            <a:r>
              <a:rPr lang="ru-RU" b="1" dirty="0" smtClean="0">
                <a:solidFill>
                  <a:srgbClr val="C00000"/>
                </a:solidFill>
              </a:rPr>
              <a:t>образуется новый главный распорядитель бюджетных  средств, орган местного самоуправления района – 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</a:rPr>
              <a:t>контрольно-счетный комитет Череповецкого муниципального района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175" y="139700"/>
            <a:ext cx="8826500" cy="763588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49225" y="120650"/>
            <a:ext cx="8994775" cy="11430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>
                <a:cs typeface="Arial" charset="0"/>
              </a:rPr>
              <a:t>Формирование </a:t>
            </a:r>
            <a:r>
              <a:rPr lang="ru-RU" sz="2400" b="1" smtClean="0">
                <a:solidFill>
                  <a:srgbClr val="C00000"/>
                </a:solidFill>
                <a:cs typeface="Arial" charset="0"/>
              </a:rPr>
              <a:t>доходной базы </a:t>
            </a:r>
            <a:r>
              <a:rPr lang="ru-RU" sz="2400" b="1" smtClean="0">
                <a:cs typeface="Arial" charset="0"/>
              </a:rPr>
              <a:t>бюджета района</a:t>
            </a:r>
            <a:br>
              <a:rPr lang="ru-RU" sz="2400" b="1" smtClean="0">
                <a:cs typeface="Arial" charset="0"/>
              </a:rPr>
            </a:br>
            <a:endParaRPr lang="ru-RU" sz="2400" b="1" smtClean="0">
              <a:cs typeface="Arial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1E98C57-769A-4BE5-98D7-AF34AB2D3FA3}" type="slidenum">
              <a:rPr lang="ru-RU" sz="2000" b="1" smtClean="0">
                <a:solidFill>
                  <a:schemeClr val="tx1"/>
                </a:solidFill>
              </a:rPr>
              <a:pPr/>
              <a:t>6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7173" name="Рисунок 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60350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239713"/>
            <a:ext cx="5699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629427"/>
              </p:ext>
            </p:extLst>
          </p:nvPr>
        </p:nvGraphicFramePr>
        <p:xfrm>
          <a:off x="0" y="699699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6363" y="146050"/>
            <a:ext cx="8826500" cy="76200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98450"/>
            <a:ext cx="8424863" cy="744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2700" b="1" dirty="0" smtClean="0"/>
              <a:t>Структура </a:t>
            </a:r>
            <a:r>
              <a:rPr lang="ru-RU" sz="2700" b="1" dirty="0" smtClean="0">
                <a:solidFill>
                  <a:srgbClr val="C00000"/>
                </a:solidFill>
              </a:rPr>
              <a:t>налоговых/неналоговых</a:t>
            </a:r>
            <a:r>
              <a:rPr lang="ru-RU" sz="2700" b="1" dirty="0" smtClean="0"/>
              <a:t> доходов на 2022 год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200" b="1" dirty="0"/>
          </a:p>
        </p:txBody>
      </p:sp>
      <p:pic>
        <p:nvPicPr>
          <p:cNvPr id="8196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260350"/>
            <a:ext cx="35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65EE44-B503-4922-92AE-6D0D0DB06BF7}" type="slidenum">
              <a:rPr lang="ru-RU" sz="2000" b="1" smtClean="0">
                <a:solidFill>
                  <a:schemeClr val="tx1"/>
                </a:solidFill>
              </a:rPr>
              <a:pPr/>
              <a:t>7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764704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5738" y="5876925"/>
            <a:ext cx="8489950" cy="84455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363" y="146050"/>
            <a:ext cx="8826500" cy="76200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412750" y="0"/>
            <a:ext cx="7426325" cy="995363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/>
              <a:t>Налог на доходы физических лиц – </a:t>
            </a:r>
            <a:br>
              <a:rPr lang="ru-RU" sz="2400" b="1" smtClean="0"/>
            </a:br>
            <a:r>
              <a:rPr lang="ru-RU" sz="3200" b="1" smtClean="0">
                <a:solidFill>
                  <a:srgbClr val="C00000"/>
                </a:solidFill>
              </a:rPr>
              <a:t>337 730,0 </a:t>
            </a:r>
            <a:r>
              <a:rPr lang="ru-RU" sz="2400" b="1" smtClean="0"/>
              <a:t>тыс. руб.</a:t>
            </a:r>
          </a:p>
        </p:txBody>
      </p:sp>
      <p:pic>
        <p:nvPicPr>
          <p:cNvPr id="9221" name="Рисунок 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260350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A0DFCE-BBA6-4995-A397-7EEDB873EE77}" type="slidenum">
              <a:rPr lang="ru-RU" sz="2000" b="1" smtClean="0">
                <a:solidFill>
                  <a:schemeClr val="tx1"/>
                </a:solidFill>
              </a:rPr>
              <a:pPr/>
              <a:t>8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120650" y="925513"/>
            <a:ext cx="669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Фонд заработной платы в Череповецком районе по отраслям, %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7185330" y="-143203"/>
          <a:ext cx="1748118" cy="134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5" name="TextBox 4"/>
          <p:cNvSpPr txBox="1">
            <a:spLocks noChangeArrowheads="1"/>
          </p:cNvSpPr>
          <p:nvPr/>
        </p:nvSpPr>
        <p:spPr bwMode="auto">
          <a:xfrm>
            <a:off x="255588" y="5934075"/>
            <a:ext cx="84248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b="1"/>
              <a:t>Основа расчета - фонд заработной платы, прогнозируемый на 2022 год в сумме </a:t>
            </a: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2 382 845,0 </a:t>
            </a:r>
            <a:r>
              <a:rPr lang="ru-RU" b="1">
                <a:solidFill>
                  <a:srgbClr val="C00000"/>
                </a:solidFill>
              </a:rPr>
              <a:t>тыс. руб.,                 </a:t>
            </a:r>
            <a:endParaRPr lang="ru-RU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r>
              <a:rPr lang="ru-RU" b="1"/>
              <a:t>норматив отчислений в бюджет района – </a:t>
            </a:r>
            <a:r>
              <a:rPr lang="ru-RU" b="1">
                <a:solidFill>
                  <a:srgbClr val="C00000"/>
                </a:solidFill>
              </a:rPr>
              <a:t>77,91 %</a:t>
            </a:r>
            <a:endParaRPr lang="ru-RU">
              <a:solidFill>
                <a:srgbClr val="C00000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124744"/>
          <a:ext cx="91440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8613" y="5157788"/>
            <a:ext cx="8420100" cy="762000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9550" y="293688"/>
            <a:ext cx="8755063" cy="763587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695325" y="103188"/>
            <a:ext cx="6985000" cy="11430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2400" b="1" smtClean="0"/>
              <a:t>Акцизы на нефтепродукты – </a:t>
            </a:r>
            <a:r>
              <a:rPr lang="ru-RU" sz="3200" b="1" smtClean="0">
                <a:solidFill>
                  <a:srgbClr val="C00000"/>
                </a:solidFill>
              </a:rPr>
              <a:t>42 040,0 </a:t>
            </a:r>
            <a:r>
              <a:rPr lang="ru-RU" sz="2400" b="1" smtClean="0"/>
              <a:t>тыс. руб.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1844675"/>
            <a:ext cx="8313738" cy="3025775"/>
          </a:xfr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автомобильный бензин (62,0 %) – </a:t>
            </a:r>
            <a:r>
              <a:rPr lang="ru-RU" sz="2400" b="1" dirty="0" smtClean="0">
                <a:solidFill>
                  <a:srgbClr val="C00000"/>
                </a:solidFill>
              </a:rPr>
              <a:t>26 064,0 </a:t>
            </a:r>
            <a:r>
              <a:rPr lang="ru-RU" sz="2400" b="1" dirty="0" smtClean="0"/>
              <a:t>тыс. руб.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дизельное топливо (46,0 %) – </a:t>
            </a:r>
            <a:r>
              <a:rPr lang="ru-RU" sz="2400" b="1" dirty="0" smtClean="0">
                <a:solidFill>
                  <a:srgbClr val="C00000"/>
                </a:solidFill>
              </a:rPr>
              <a:t>19 339,0 </a:t>
            </a:r>
            <a:r>
              <a:rPr lang="ru-RU" sz="2400" b="1" dirty="0" smtClean="0"/>
              <a:t>тыс. руб.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моторные масла (0,3 %) – </a:t>
            </a:r>
            <a:r>
              <a:rPr lang="ru-RU" sz="2400" b="1" dirty="0" smtClean="0">
                <a:solidFill>
                  <a:srgbClr val="C00000"/>
                </a:solidFill>
              </a:rPr>
              <a:t>126,0</a:t>
            </a:r>
            <a:r>
              <a:rPr lang="ru-RU" sz="2400" b="1" dirty="0" smtClean="0"/>
              <a:t> тыс. руб.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п</a:t>
            </a:r>
            <a:r>
              <a:rPr lang="ru-RU" sz="2400" b="1" dirty="0" smtClean="0"/>
              <a:t>рямогонный бензин (-8,3 %) </a:t>
            </a:r>
            <a:r>
              <a:rPr lang="ru-RU" sz="2400" b="1" dirty="0"/>
              <a:t>–</a:t>
            </a: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-3 489,0 </a:t>
            </a:r>
            <a:r>
              <a:rPr lang="ru-RU" sz="2400" b="1" dirty="0" smtClean="0"/>
              <a:t>тыс. руб.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dirty="0"/>
          </a:p>
        </p:txBody>
      </p:sp>
      <p:pic>
        <p:nvPicPr>
          <p:cNvPr id="10246" name="Рисунок 2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404813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008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1FE9978-AF32-457A-B9DE-77E920FC87E9}" type="slidenum">
              <a:rPr lang="ru-RU" sz="2000" b="1" smtClean="0">
                <a:solidFill>
                  <a:schemeClr val="tx1"/>
                </a:solidFill>
              </a:rPr>
              <a:pPr/>
              <a:t>9</a:t>
            </a:fld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10248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4076700"/>
            <a:ext cx="6715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4181475"/>
            <a:ext cx="647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5"/>
          <p:cNvSpPr txBox="1">
            <a:spLocks noChangeArrowheads="1"/>
          </p:cNvSpPr>
          <p:nvPr/>
        </p:nvSpPr>
        <p:spPr bwMode="auto">
          <a:xfrm>
            <a:off x="331788" y="5308600"/>
            <a:ext cx="8353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Дифференцированный норматив отчислений – </a:t>
            </a:r>
            <a:r>
              <a:rPr lang="ru-RU" sz="2400" b="1">
                <a:solidFill>
                  <a:srgbClr val="C00000"/>
                </a:solidFill>
              </a:rPr>
              <a:t>0,8725 %</a:t>
            </a:r>
          </a:p>
        </p:txBody>
      </p:sp>
      <p:graphicFrame>
        <p:nvGraphicFramePr>
          <p:cNvPr id="10251" name="Диаграмма 14"/>
          <p:cNvGraphicFramePr>
            <a:graphicFrameLocks/>
          </p:cNvGraphicFramePr>
          <p:nvPr/>
        </p:nvGraphicFramePr>
        <p:xfrm>
          <a:off x="7473950" y="-142875"/>
          <a:ext cx="15668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r:id="rId7" imgW="1566808" imgH="1249788" progId="Excel.Sheet.8">
                  <p:embed/>
                </p:oleObj>
              </mc:Choice>
              <mc:Fallback>
                <p:oleObj r:id="rId7" imgW="1566808" imgH="1249788" progId="Excel.Shee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-142875"/>
                        <a:ext cx="1566863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Box 15"/>
          <p:cNvSpPr txBox="1">
            <a:spLocks noChangeArrowheads="1"/>
          </p:cNvSpPr>
          <p:nvPr/>
        </p:nvSpPr>
        <p:spPr bwMode="auto">
          <a:xfrm>
            <a:off x="8388350" y="404813"/>
            <a:ext cx="468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100" b="1"/>
              <a:t>8,4%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11030</TotalTime>
  <Words>4628</Words>
  <Application>Microsoft Office PowerPoint</Application>
  <PresentationFormat>Экран (4:3)</PresentationFormat>
  <Paragraphs>897</Paragraphs>
  <Slides>49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Лист Microsoft Excel 97-2003</vt:lpstr>
      <vt:lpstr>  О бюджете Череповецкого  муниципального района  на 2022 год и плановый период 2023 и 2024 годов     (с учетом внесения изменений в решение о бюджете от 24.02.2022, от 31.03.2022, от 26.05.2022)</vt:lpstr>
      <vt:lpstr> Основные направления налоговой политики района   </vt:lpstr>
      <vt:lpstr>     Основные направления  бюджетной политики района</vt:lpstr>
      <vt:lpstr>Основные характеристики бюджета района  на 2022 год                       </vt:lpstr>
      <vt:lpstr>Изменения  в бюджетном законодательстве с 2022 года    </vt:lpstr>
      <vt:lpstr>Формирование доходной базы бюджета района </vt:lpstr>
      <vt:lpstr>Структура налоговых/неналоговых доходов на 2022 год  </vt:lpstr>
      <vt:lpstr>Налог на доходы физических лиц –  337 730,0 тыс. руб.</vt:lpstr>
      <vt:lpstr>Акцизы на нефтепродукты – 42 040,0 тыс. руб.</vt:lpstr>
      <vt:lpstr>Налог, взимаемый в связи с применением   упрощённой системы налогообложения –  46 716,0 тыс. руб.</vt:lpstr>
      <vt:lpstr>Единый сельскохозяйственный  налог – 333,0 тыс. руб. </vt:lpstr>
      <vt:lpstr>Налог, взимаемый в связи с применением патентной системы налогообложения – 3 390,0 тыс. руб.</vt:lpstr>
      <vt:lpstr>Государственная пошлина – 110,0 тыс. руб.</vt:lpstr>
      <vt:lpstr>Доходы от использования имущества, находящегося в государственной и муниципальной собственности –  24 887,0 тыс. руб.</vt:lpstr>
      <vt:lpstr>Плата за негативное воздействие на окружающую среду –  28 082,0 тыс. руб.</vt:lpstr>
      <vt:lpstr>Доходы от оказания платных услуг и  компенсации затрат государства – 4 694,0 тыс. руб.</vt:lpstr>
      <vt:lpstr>Доходы от продажи материальных и нематериальных активов – 9 401,0 тыс. руб.</vt:lpstr>
      <vt:lpstr>Штрафы, санкции, возмещение ущерба –  921,4 тыс. руб. </vt:lpstr>
      <vt:lpstr>Безвозмездные поступления</vt:lpstr>
      <vt:lpstr>Формирование доходной базы на плановый период 2023 и 2024 годов</vt:lpstr>
      <vt:lpstr>Основные задачи при формировании расходной             части бюджета района:</vt:lpstr>
      <vt:lpstr>Нацпроекты</vt:lpstr>
      <vt:lpstr>Нацпроекты (продолжение, тыс. руб.)</vt:lpstr>
      <vt:lpstr>Расходная часть бюджета (тыс. руб.)</vt:lpstr>
      <vt:lpstr>Презентация PowerPoint</vt:lpstr>
      <vt:lpstr>Развитие  агропромышленного  комплекса  Череповецкого муниципального района  на 2020 – 2025 годы (2022 год - 1 000,0 тыс. руб.)</vt:lpstr>
      <vt:lpstr>Развитие системы образования  Череповецкого муниципального района  на 2020 – 2025 годы (2022 год – 842 848,5 тыс. руб.)</vt:lpstr>
      <vt:lpstr>Сохранение и развитие культурного потенциала  Череповецкого муниципального района  на 2020 – 2025 годы (2022 год – 47 222,7 тыс. руб.)</vt:lpstr>
      <vt:lpstr>Развитие молодежной политики  Череповецкого муниципального района  на 2020 – 2025 годы (2022 год – 410,0 тыс. руб.)</vt:lpstr>
      <vt:lpstr>Развитие физической культуры и спорта  Череповецкого муниципального района  на 2020 – 2025 годы (2022 год – 25 725,7 тыс. руб.)</vt:lpstr>
      <vt:lpstr>Обеспечение жильем молодых семей   в Череповецком муниципальном районе  на 2020 – 2025 годы (2022 год – 2 174,3 тыс. руб.)  </vt:lpstr>
      <vt:lpstr>Комплексное развитие систем коммунальной инфраструктуры и энергосбережение в Череповецком муниципальном районе  на 2020 – 2025 годы (2022 год – 114 072,8 тыс. руб.)</vt:lpstr>
      <vt:lpstr>        Развитие и совершенствование сети автомобильных дорог и искус-        ственных сооружений общего пользования муниципального значения Череповецкого  муниципального района  на 2020 – 2025 годы (2022 год -  242 698,2 тыс. руб.)</vt:lpstr>
      <vt:lpstr>Совершенствование муниципального управления  в Череповецком муниципальном районе  на 2020 – 2025 годы (2022 год – 82 946,8 тыс. руб.)</vt:lpstr>
      <vt:lpstr>Обеспечение законности, правопорядка и  общественной безопасности в Череповецком  муниципальном районе на 2020 – 2025 годы (2022 год – 1 455,9 тыс. руб.)  </vt:lpstr>
      <vt:lpstr>Охрана окружающей среды  в Череповецком муниципальном районе  на 2020 – 2025 годы (2022 год – 453,3 тыс. руб.)</vt:lpstr>
      <vt:lpstr>Содействие развитию предпринимательства,  туризма, инвестиций и торговли  в Череповецком муниципальном районе  на 2020 – 2025 годы (2022 год – 4 963,0 тыс. руб.)</vt:lpstr>
      <vt:lpstr>Совершенствование управления муниципальным имуществом и земельными  ресурсами  Череповецкого муниципального района  на 2020 – 2025 годы (2022 год – 45 308,3 тыс. руб.)</vt:lpstr>
      <vt:lpstr>Градостроительная политика Череповецкого муниципального района на 2020 – 2025 годы  (2022 год – 1 835,0 тыс. руб.)</vt:lpstr>
      <vt:lpstr>Управление муниципальными финансами  Череповецкого муниципального района  на 2020-2025 годы (2022 год – 124 398,5 тыс. руб.)</vt:lpstr>
      <vt:lpstr>Обеспечение деятельности органов местного самоуправления  и учреждений Череповецкого муниципального района  на 2020 – 2025 годы (2022 год – 40 258,3 тыс. руб.)</vt:lpstr>
      <vt:lpstr>Презентация PowerPoint</vt:lpstr>
      <vt:lpstr>Презентация PowerPoint</vt:lpstr>
      <vt:lpstr>Комплексное развитие сельских территорий                  Череповецкого муниципального района  на 2020 – 2025 годы (2022 год – 2 662,5 тыс. руб.)</vt:lpstr>
      <vt:lpstr>Непрограммные расходы бюджета района на 2022 год (тыс. руб.)</vt:lpstr>
      <vt:lpstr>Непрограммные расходы бюджета района  на плановый период 2023 и 2024 годов (тыс. руб.)</vt:lpstr>
      <vt:lpstr>Отдельные показатели бюджета района 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Череповецкого муниципального района на 2018 год и на плановый период 2019 и 2020 годов</dc:title>
  <dc:creator>Проворова</dc:creator>
  <cp:lastModifiedBy>Проворова</cp:lastModifiedBy>
  <cp:revision>992</cp:revision>
  <cp:lastPrinted>2022-06-07T07:26:27Z</cp:lastPrinted>
  <dcterms:created xsi:type="dcterms:W3CDTF">2017-11-22T05:07:55Z</dcterms:created>
  <dcterms:modified xsi:type="dcterms:W3CDTF">2022-06-07T07:59:34Z</dcterms:modified>
</cp:coreProperties>
</file>