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63" r:id="rId3"/>
    <p:sldId id="277" r:id="rId4"/>
    <p:sldId id="278" r:id="rId5"/>
    <p:sldId id="279" r:id="rId6"/>
    <p:sldId id="280" r:id="rId7"/>
    <p:sldId id="281" r:id="rId8"/>
    <p:sldId id="287" r:id="rId9"/>
    <p:sldId id="282" r:id="rId10"/>
    <p:sldId id="283" r:id="rId11"/>
    <p:sldId id="284" r:id="rId12"/>
    <p:sldId id="285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4" autoAdjust="0"/>
  </p:normalViewPr>
  <p:slideViewPr>
    <p:cSldViewPr>
      <p:cViewPr varScale="1">
        <p:scale>
          <a:sx n="78" d="100"/>
          <a:sy n="78" d="100"/>
        </p:scale>
        <p:origin x="-100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A115E57-1575-4370-8E7E-4410F58B90B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8626DA6-B4CC-4BAB-9F56-51E2E8BD2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5E57-1575-4370-8E7E-4410F58B90B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6DA6-B4CC-4BAB-9F56-51E2E8BD2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5E57-1575-4370-8E7E-4410F58B90B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6DA6-B4CC-4BAB-9F56-51E2E8BD2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5E57-1575-4370-8E7E-4410F58B90B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6DA6-B4CC-4BAB-9F56-51E2E8BD2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5E57-1575-4370-8E7E-4410F58B90B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6DA6-B4CC-4BAB-9F56-51E2E8BD2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5E57-1575-4370-8E7E-4410F58B90B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6DA6-B4CC-4BAB-9F56-51E2E8BD2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115E57-1575-4370-8E7E-4410F58B90B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626DA6-B4CC-4BAB-9F56-51E2E8BD20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A115E57-1575-4370-8E7E-4410F58B90B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8626DA6-B4CC-4BAB-9F56-51E2E8BD2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5E57-1575-4370-8E7E-4410F58B90B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6DA6-B4CC-4BAB-9F56-51E2E8BD2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5E57-1575-4370-8E7E-4410F58B90B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6DA6-B4CC-4BAB-9F56-51E2E8BD2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5E57-1575-4370-8E7E-4410F58B90B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6DA6-B4CC-4BAB-9F56-51E2E8BD2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A115E57-1575-4370-8E7E-4410F58B90B2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8626DA6-B4CC-4BAB-9F56-51E2E8BD2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2020 </a:t>
            </a:r>
            <a:r>
              <a:rPr lang="ru-RU" dirty="0" smtClean="0"/>
              <a:t>год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/>
              <a:t>Реализация проектов «Народный бюджет»</a:t>
            </a:r>
            <a:br>
              <a:rPr lang="ru-RU" b="1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764703"/>
          <a:ext cx="8208913" cy="3168353"/>
        </p:xfrm>
        <a:graphic>
          <a:graphicData uri="http://schemas.openxmlformats.org/drawingml/2006/table">
            <a:tbl>
              <a:tblPr/>
              <a:tblGrid>
                <a:gridCol w="2149936"/>
                <a:gridCol w="977432"/>
                <a:gridCol w="1464770"/>
                <a:gridCol w="1293821"/>
                <a:gridCol w="1161477"/>
                <a:gridCol w="1161477"/>
              </a:tblGrid>
              <a:tr h="652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Муниципальное образование Югское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Общая стоимость проекта, руб.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Сумма софинансирования из областного бюджета согласно общей стоимости проекта, руб.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Собственные средства бюджета поселения, руб.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Пожертвования ФЛ, руб.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Пожертвования ЮЛ, руб.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д.Новое Домозерово оборудование детской площадки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234 770,00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164 339,00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48 127,85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22 303,15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Чистка пожарного водоема в деревне Александрово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84 589,00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59 212,30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19 455,47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5 921,23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с.Ильинское спил аварийных деревьев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41 398,00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28 978,60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8 279,60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4 139,80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Плита памяти в д. Горка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61 600,00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43 120,00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13 860,00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4 620,00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9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Оборудование контейнерной площадки для накопления ТКО в деревне Маслово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33 550,00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23 485,00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5 032,50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5 032,50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Оборудование контейнерных площадок в деревне Юрьевец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150 416,00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105 291,20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30 083,20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15 041,60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606 323,00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424 426,10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124 838,62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57 058,28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83" marR="5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C:\Users\mea\AppData\Local\Temp\Rar$DI04.112\IMG_1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21088"/>
            <a:ext cx="2448272" cy="1584176"/>
          </a:xfrm>
          <a:prstGeom prst="rect">
            <a:avLst/>
          </a:prstGeom>
          <a:noFill/>
        </p:spPr>
      </p:pic>
      <p:pic>
        <p:nvPicPr>
          <p:cNvPr id="3076" name="Picture 4" descr="D:\Users\mea\Documents\Народный бюджет\2020 год\Югское\Детский игровой комплекс для детей старшей возрастной групп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933056"/>
            <a:ext cx="2880320" cy="2088232"/>
          </a:xfrm>
          <a:prstGeom prst="rect">
            <a:avLst/>
          </a:prstGeom>
          <a:noFill/>
        </p:spPr>
      </p:pic>
      <p:pic>
        <p:nvPicPr>
          <p:cNvPr id="3075" name="Picture 3" descr="D:\Users\mea\Documents\Народный бюджет\2020 год\Югское\Качалка на пружинке джи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229200"/>
            <a:ext cx="1152128" cy="1368152"/>
          </a:xfrm>
          <a:prstGeom prst="rect">
            <a:avLst/>
          </a:prstGeom>
          <a:noFill/>
        </p:spPr>
      </p:pic>
      <p:pic>
        <p:nvPicPr>
          <p:cNvPr id="3077" name="Picture 5" descr="C:\Users\mea\AppData\Local\Temp\Rar$DI99.816\Александрово, посл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5589240"/>
            <a:ext cx="1872208" cy="1152128"/>
          </a:xfrm>
          <a:prstGeom prst="rect">
            <a:avLst/>
          </a:prstGeom>
          <a:noFill/>
        </p:spPr>
      </p:pic>
      <p:pic>
        <p:nvPicPr>
          <p:cNvPr id="3078" name="Picture 6" descr="C:\Users\mea\AppData\Local\Temp\Rar$DI53.816\8ohnI1YFc-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5013176"/>
            <a:ext cx="1368152" cy="1683568"/>
          </a:xfrm>
          <a:prstGeom prst="rect">
            <a:avLst/>
          </a:prstGeom>
          <a:noFill/>
        </p:spPr>
      </p:pic>
      <p:pic>
        <p:nvPicPr>
          <p:cNvPr id="3079" name="Picture 7" descr="C:\Users\mea\AppData\Local\Temp\Rar$DI94.224\IMG_20200529_0725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4437112"/>
            <a:ext cx="1619672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99592" y="764705"/>
          <a:ext cx="7920880" cy="2811378"/>
        </p:xfrm>
        <a:graphic>
          <a:graphicData uri="http://schemas.openxmlformats.org/drawingml/2006/table">
            <a:tbl>
              <a:tblPr/>
              <a:tblGrid>
                <a:gridCol w="1564635"/>
                <a:gridCol w="1110000"/>
                <a:gridCol w="1407773"/>
                <a:gridCol w="1493515"/>
                <a:gridCol w="1120634"/>
                <a:gridCol w="1224323"/>
              </a:tblGrid>
              <a:tr h="1208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Ягановское сельское поселение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6" marR="55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Общая стоимость проекта, руб.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6" marR="55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Сумма софинансирования из областного бюджета согласно общей стоимости проекта, руб.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6" marR="55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Собственные средства бюджета поселения, руб.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6" marR="55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Пожертвования ФЛ, руб.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6" marR="55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Пожертвования ЮЛ, руб.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6" marR="55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Обустройство детской спортивно-игровой площадки в д.Павлово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6" marR="55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150 000,00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6" marR="55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105 000,00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6" marR="55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37 500,00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6" marR="55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7 500,00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6" marR="55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6" marR="55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5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Обустройство детской спортивно-игровой площадки в с.Яганово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6" marR="55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300 000,00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6" marR="55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210 000,00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6" marR="55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6" marR="55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6" marR="55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6" marR="55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9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6" marR="55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450 000,00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6" marR="55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315 000,00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6" marR="55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112 500,00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6" marR="55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22 500,00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6" marR="55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6" marR="552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746" name="Picture 2" descr="D:\Users\mea\Documents\Поселения\Народный бюджет\Заявки на 2020 год\Яганово\20200804_172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789040"/>
            <a:ext cx="2420739" cy="2736304"/>
          </a:xfrm>
          <a:prstGeom prst="rect">
            <a:avLst/>
          </a:prstGeom>
          <a:noFill/>
        </p:spPr>
      </p:pic>
      <p:pic>
        <p:nvPicPr>
          <p:cNvPr id="31747" name="Picture 3" descr="D:\Users\mea\Documents\Поселения\Народный бюджет\Заявки на 2020 год\Яганово\20200804_173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933056"/>
            <a:ext cx="1872208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980729"/>
          <a:ext cx="8280920" cy="2736303"/>
        </p:xfrm>
        <a:graphic>
          <a:graphicData uri="http://schemas.openxmlformats.org/drawingml/2006/table">
            <a:tbl>
              <a:tblPr/>
              <a:tblGrid>
                <a:gridCol w="2180206"/>
                <a:gridCol w="1093104"/>
                <a:gridCol w="1426366"/>
                <a:gridCol w="1322387"/>
                <a:gridCol w="1123096"/>
                <a:gridCol w="1135761"/>
              </a:tblGrid>
              <a:tr h="770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Яргомжское сельское поселение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Общая стоимость проекта, руб.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Сумма софинансирования из областного бюджета согласно общей стоимости проекта, руб.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Собственные средства бюджета поселения, руб.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Пожертвования ФЛ, руб.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Пожертвования ЮЛ, руб.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Освещение д.Раменье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300 000,00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210 000,00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Красный сарафан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190 000,00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133 000,00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28 500,00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28 500,00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Обустройство хоккейной коробки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350 000,00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245 000,00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31 500,00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73 500,00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Театральные огни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208 000,00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145 600,00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31 200,00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31 200,00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Спил деревьев в Яргомжском сельском поселении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Освещение д. Енюково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300 000,00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210 000,00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1 448 000,00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1 013 600,00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124 000,00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162 200,00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148 200,00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4" marR="53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769" name="Picture 1" descr="D:\Users\mea\Documents\Поселения\Народный бюджет\Заявки на 2020 год\Ботово\Енюково до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6"/>
            <a:ext cx="2304256" cy="2376265"/>
          </a:xfrm>
          <a:prstGeom prst="rect">
            <a:avLst/>
          </a:prstGeom>
          <a:noFill/>
        </p:spPr>
      </p:pic>
      <p:pic>
        <p:nvPicPr>
          <p:cNvPr id="32770" name="Picture 2" descr="D:\Users\mea\Documents\Поселения\Народный бюджет\Заявки на 2020 год\Ботово\Театральные огни\t_PfVj8e_i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861048"/>
            <a:ext cx="2088232" cy="2547664"/>
          </a:xfrm>
          <a:prstGeom prst="rect">
            <a:avLst/>
          </a:prstGeom>
          <a:noFill/>
        </p:spPr>
      </p:pic>
      <p:pic>
        <p:nvPicPr>
          <p:cNvPr id="32771" name="Picture 3" descr="D:\Users\mea\Documents\Поселения\Народный бюджет\Заявки на 2020 год\Ботово\Красный сарафан костюмы народного хора Цветень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861048"/>
            <a:ext cx="3559944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1484785"/>
          <a:ext cx="8352928" cy="1892808"/>
        </p:xfrm>
        <a:graphic>
          <a:graphicData uri="http://schemas.openxmlformats.org/drawingml/2006/table">
            <a:tbl>
              <a:tblPr/>
              <a:tblGrid>
                <a:gridCol w="1685240"/>
                <a:gridCol w="1400075"/>
                <a:gridCol w="1537039"/>
                <a:gridCol w="1420336"/>
                <a:gridCol w="1158110"/>
                <a:gridCol w="1152128"/>
              </a:tblGrid>
              <a:tr h="72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Череповецкий муниципальный район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Общая стоимость проекта, 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Сумма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софинансирования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из областного бюджета согласно общей стоимости проекта, 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Собственные средства бюджета района, 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Пожертвования ФЛ, 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Пожертвования ЮЛ, 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3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Строительство колодца в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д. Малая Новинка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134 375,00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93 800,00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33 812,00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6 763,00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71" marR="493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501008"/>
            <a:ext cx="4953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Реализация проектов </a:t>
            </a:r>
            <a:br>
              <a:rPr lang="ru-RU" dirty="0" smtClean="0"/>
            </a:br>
            <a:r>
              <a:rPr lang="ru-RU" dirty="0" smtClean="0"/>
              <a:t>«Народный бюджет -2020»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2420888"/>
            <a:ext cx="727280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 проектов – 7 914 962,85 рублей </a:t>
            </a:r>
          </a:p>
          <a:p>
            <a:r>
              <a:rPr lang="ru-RU" b="1" i="1" u="sng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endParaRPr lang="ru-RU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Областной бюджет  - 5 414 392,9 рублей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 района – 33 812 рублей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Бюджеты поселений – 1 007 112,93 рублей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Пожертвования: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физических лиц – 1 286 145,02 рублей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юридических лиц – 173 500,00 рублей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3" y="836712"/>
          <a:ext cx="8280920" cy="2808312"/>
        </p:xfrm>
        <a:graphic>
          <a:graphicData uri="http://schemas.openxmlformats.org/drawingml/2006/table">
            <a:tbl>
              <a:tblPr/>
              <a:tblGrid>
                <a:gridCol w="2198473"/>
                <a:gridCol w="1041886"/>
                <a:gridCol w="1584176"/>
                <a:gridCol w="1296144"/>
                <a:gridCol w="1080120"/>
                <a:gridCol w="1080121"/>
              </a:tblGrid>
              <a:tr h="9572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Абакановское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сельское поселение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Общая стоимость проекта, руб.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Сумма софинансирования из областного бюджета согласно общей стоимости проекта, руб.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Собственные средства бюджета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поселения,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руб.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Пожертвования ФЛ, руб.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Пожертвования ЮЛ, руб.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9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Текущий ремонт подъезда к пожарному водоему в селе Покров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90 000,00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63 000,00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10 000,00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7 000,00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10 000,00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Спил старых деревьев в деревне Трушнево и селе Шухободь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32 000,00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22 400,00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1 800,00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2 800,00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5 000,00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122 000,00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85 400,00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11 800,00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9 800,00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15 000,00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4" marR="57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 descr="D:\Users\mea\Documents\Поселения\Народный бюджет\Заявки на 2020 год\Абаканово\IMG-20200615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149080"/>
            <a:ext cx="3312368" cy="2327920"/>
          </a:xfrm>
          <a:prstGeom prst="rect">
            <a:avLst/>
          </a:prstGeom>
          <a:noFill/>
        </p:spPr>
      </p:pic>
      <p:pic>
        <p:nvPicPr>
          <p:cNvPr id="1026" name="Picture 2" descr="D:\Users\mea\Documents\Поселения\Народный бюджет\Заявки на 2020 год\Абаканово\CzZvl_uvo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221088"/>
            <a:ext cx="3919984" cy="2255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1" y="908718"/>
          <a:ext cx="7992887" cy="3459696"/>
        </p:xfrm>
        <a:graphic>
          <a:graphicData uri="http://schemas.openxmlformats.org/drawingml/2006/table">
            <a:tbl>
              <a:tblPr/>
              <a:tblGrid>
                <a:gridCol w="2684051"/>
                <a:gridCol w="825862"/>
                <a:gridCol w="1170606"/>
                <a:gridCol w="962870"/>
                <a:gridCol w="1197370"/>
                <a:gridCol w="1152128"/>
              </a:tblGrid>
              <a:tr h="599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муниципальное образование Воскресенское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4" marR="34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Общая стоимость проекта, руб.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4" marR="34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Сумма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софинансирования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из областного бюджета согласно общей стоимости проекта, руб.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4" marR="34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Собственные средства бюджета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поселения,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руб.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4" marR="34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Пожертвования ФЛ, руб.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4" marR="34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Пожертвования ЮЛ, руб.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4" marR="34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9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Размещение и содержание объекта малой архитектурной формы: мемориальной стелы на месте разрушенной Богоявленской церкви и места рождения святого Философа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Орнатского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4" marR="34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22 000,00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4" marR="34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15 400, 00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4" marR="34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4" marR="34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3 300,00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4" marR="34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3 300,00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4" marR="34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Размещение и содержание объекта малой архитектурной формы: мемориальной стелы на месте разрушенной церкви явления иконы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Параскевы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Пятницы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4" marR="34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22 000,00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4" marR="34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15 400,00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4" marR="34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1 500,00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4" marR="34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5 100,00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4" marR="34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4" marR="34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Организация благоустройства территории поселения: освещение улиц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4" marR="34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83 800,00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4" marR="34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53 800,00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4" marR="34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15 000,00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4" marR="34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15 000,00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4" marR="34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4" marR="34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6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Размещение и содержание объекта малой архитектурной формы: мемориальной стелы на месте разрушенной Богоявленской церкви и места рождения святого Философа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Орнатского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4" marR="34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22 000,00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4" marR="34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15 400,00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4" marR="34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4" marR="34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3 300,00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4" marR="34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3 300,00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4" marR="34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4" marR="34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127 800,00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4" marR="34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84 600,00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4" marR="34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16 500,00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4" marR="34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23 400,00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4" marR="34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3 300,00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84" marR="348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581128"/>
            <a:ext cx="14859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627784" y="5445224"/>
          <a:ext cx="4320480" cy="1066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20480"/>
              </a:tblGrid>
              <a:tr h="432048">
                <a:tc>
                  <a:txBody>
                    <a:bodyPr/>
                    <a:lstStyle/>
                    <a:p>
                      <a:pPr lvl="1" algn="just"/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Мемориальная стела на месте разрушенной Богоявленской церкви и места рождения святого Философа </a:t>
                      </a:r>
                      <a:r>
                        <a:rPr lang="ru-RU" sz="1600" b="0" dirty="0" err="1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Орнатского</a:t>
                      </a:r>
                      <a:endParaRPr lang="ru-RU" sz="1600" b="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63888" y="1412776"/>
          <a:ext cx="5328593" cy="1549548"/>
        </p:xfrm>
        <a:graphic>
          <a:graphicData uri="http://schemas.openxmlformats.org/drawingml/2006/table">
            <a:tbl>
              <a:tblPr/>
              <a:tblGrid>
                <a:gridCol w="869715"/>
                <a:gridCol w="780538"/>
                <a:gridCol w="1156492"/>
                <a:gridCol w="931201"/>
                <a:gridCol w="799783"/>
                <a:gridCol w="790864"/>
              </a:tblGrid>
              <a:tr h="702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Климовское</a:t>
                      </a:r>
                      <a:r>
                        <a:rPr lang="ru-RU" sz="8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сельское поселение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Общая стоимость проекта, руб.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Сумма софинансирования из областного бюджета согласно общей стоимости проекта, руб.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Собственные средства бюджета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поселения, 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руб.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Пожертвования ФЛ, руб.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Пожертвования ЮЛ, руб.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Монтаж новой тепловой сети д.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Климовское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1 172 797,99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700 000,00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172 797,99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300 000,00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06" marR="580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D:\Users\mea\Documents\Народный бюджет\2020 год\Климовское\IMG_20201221_124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645024"/>
            <a:ext cx="2304256" cy="2448272"/>
          </a:xfrm>
          <a:prstGeom prst="rect">
            <a:avLst/>
          </a:prstGeom>
          <a:noFill/>
        </p:spPr>
      </p:pic>
      <p:pic>
        <p:nvPicPr>
          <p:cNvPr id="1027" name="Picture 3" descr="D:\Users\mea\Documents\Народный бюджет\2020 год\Климовское\IMG_20201221_124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2997000" cy="39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1" y="764703"/>
          <a:ext cx="8136904" cy="3419146"/>
        </p:xfrm>
        <a:graphic>
          <a:graphicData uri="http://schemas.openxmlformats.org/drawingml/2006/table">
            <a:tbl>
              <a:tblPr/>
              <a:tblGrid>
                <a:gridCol w="2160239"/>
                <a:gridCol w="1008112"/>
                <a:gridCol w="1440160"/>
                <a:gridCol w="1234138"/>
                <a:gridCol w="1142127"/>
                <a:gridCol w="1152128"/>
              </a:tblGrid>
              <a:tr h="872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Малечкинское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сельское поселение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96" marR="54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Общая стоимость проекта, руб.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96" marR="54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Сумма софинансирования из областного бюджета согласно общей стоимости проекта, руб.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96" marR="54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Собственные средства бюджета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поселения,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руб.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96" marR="54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Пожертвования ФЛ, руб.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96" marR="54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Пожертвования ЮЛ, руб.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96" marR="54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Приобретение спортивной одежды для футбольной команды Малечкинского сельского поселения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96" marR="54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54 000,00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96" marR="54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37 800,00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96" marR="54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10 800,00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96" marR="54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5 400,00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96" marR="54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96" marR="54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Приобретение концертного оборудования для зрительного зала МУК «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Малечкинское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СКО»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96" marR="54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140 000,00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96" marR="54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98 000,00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96" marR="54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28 000,00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96" marR="54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7 000,00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96" marR="54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7 000,00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96" marR="54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7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Спил (кронирование) деревьев в п. Малечкино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96" marR="54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120 000,00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96" marR="54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84 000,00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96" marR="54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30 000,00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96" marR="54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6 000,00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96" marR="54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96" marR="54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96" marR="54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314 000,00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96" marR="54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219 800,00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96" marR="54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68 800,00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96" marR="54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18 400,00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96" marR="54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7 000,00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96" marR="545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D:\Users\mea\Documents\Поселения\Народный бюджет\Заявки на 2020 год\Малечкино\IMG_20200528_133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365104"/>
            <a:ext cx="4038600" cy="2271713"/>
          </a:xfrm>
          <a:prstGeom prst="rect">
            <a:avLst/>
          </a:prstGeom>
          <a:noFill/>
        </p:spPr>
      </p:pic>
      <p:pic>
        <p:nvPicPr>
          <p:cNvPr id="4098" name="Picture 2" descr="D:\Users\mea\Documents\Народный бюджет\2020 год\Малечкино\звуковая аппаратура\20210331_143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509120"/>
            <a:ext cx="1152128" cy="1296144"/>
          </a:xfrm>
          <a:prstGeom prst="rect">
            <a:avLst/>
          </a:prstGeom>
          <a:noFill/>
        </p:spPr>
      </p:pic>
      <p:pic>
        <p:nvPicPr>
          <p:cNvPr id="4099" name="Picture 3" descr="D:\Users\mea\Documents\Народный бюджет\2020 год\Малечкино\16171897269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5445224"/>
            <a:ext cx="1584176" cy="1268760"/>
          </a:xfrm>
          <a:prstGeom prst="rect">
            <a:avLst/>
          </a:prstGeom>
          <a:noFill/>
        </p:spPr>
      </p:pic>
      <p:pic>
        <p:nvPicPr>
          <p:cNvPr id="4100" name="Picture 4" descr="D:\Users\mea\Documents\Народный бюджет\2020 год\Малечкино\звуковая аппаратура\20210331_1436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797152"/>
            <a:ext cx="1221065" cy="1403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836713"/>
          <a:ext cx="8064895" cy="5376278"/>
        </p:xfrm>
        <a:graphic>
          <a:graphicData uri="http://schemas.openxmlformats.org/drawingml/2006/table">
            <a:tbl>
              <a:tblPr/>
              <a:tblGrid>
                <a:gridCol w="2187056"/>
                <a:gridCol w="1042380"/>
                <a:gridCol w="1611372"/>
                <a:gridCol w="1207864"/>
                <a:gridCol w="1008112"/>
                <a:gridCol w="1008111"/>
              </a:tblGrid>
              <a:tr h="56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Муниципальное образование </a:t>
                      </a:r>
                      <a:r>
                        <a:rPr lang="ru-RU" sz="900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Мяксинское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Общая стоимость проекта, руб.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Сумма софинансирования из областного бюджета согласно общей стоимости проекта, руб.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Собственные средства бюджета поселения, руб.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Пожертвования ФЛ, руб.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Пожертвования ЮЛ, руб.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Пожарный водоем в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д.Хламово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37 800,00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6 200,00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Пожарный водоем в д.Григорево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108 000,00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75 600,00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1 400,00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Пожарный водоем в д. Дор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72 000,00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50 400,00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Пожарный водоем в д.Добрынское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108 000,00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75 600,00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1 400,00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Пожарный водоем в д.Быстрино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63 000,00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Памятник участникам ВОВ 1941-1945 г.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168 000,00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117 600,00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5 400,00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Обустройство обелиска с.Мякса к 75-летию Победы в Великой Отечественной войне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300 000,00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210 000,00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Приобретение звуковой аппаратуры для ДК в с.Мякса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304 500,00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213 150,00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71 350,00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Уличное освещение в д.Усищево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34 800,00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24 360,00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Уличное освещение в д.Музга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199 500,00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139 650,00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59 850,00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Уличное освещение в д.Кодино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34 800,00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24 360,00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Уличное освещение в д.Дор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34 300,00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14 350,00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Уличное освещение в д.Демидово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34 800,00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24 360,00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Уличное освещение в д.Вощажниково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19 080,00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13 356,00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1 524,00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4 200,00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Детский городок в д.Нянькино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42 800,00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29 960,00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1 840,00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Детская спортивная площадка в д.Дор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25 200,00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10 500,00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Благоустройство д. Курган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140 000,00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60 000,00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Площадка для отдыха в д.Хантаново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135 000,00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94 500,00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40 000,00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Ликвидация свалки в д.Михайловское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135 000,00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94 500,00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40 000,00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Пожарная безопасность в д.Кодино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110 000,00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77 000,00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3 000,00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30 000,00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2 235 280,00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1 564 696,00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96 334,00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574 250,00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64" marR="298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Муниципальное образование </a:t>
            </a:r>
            <a:r>
              <a:rPr lang="ru-RU" sz="2800" dirty="0" err="1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Мяксинское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Муниципальное </a:t>
            </a:r>
            <a:r>
              <a:rPr lang="ru-RU" sz="28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образование </a:t>
            </a:r>
            <a:r>
              <a:rPr lang="ru-RU" sz="2800" dirty="0" err="1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Мяксинское</a:t>
            </a:r>
            <a:r>
              <a:rPr lang="ru-RU" sz="28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300" dirty="0" smtClean="0"/>
              <a:t>                                                                                        </a:t>
            </a:r>
            <a:br>
              <a:rPr lang="ru-RU" sz="1300" dirty="0" smtClean="0"/>
            </a:br>
            <a:r>
              <a:rPr lang="ru-RU" sz="1300" dirty="0" smtClean="0"/>
              <a:t> </a:t>
            </a:r>
            <a:r>
              <a:rPr lang="ru-RU" sz="1300" dirty="0" smtClean="0"/>
              <a:t>                                                                             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Памятник 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участникам ВОВ 1941-1945 г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 </a:t>
            </a:r>
            <a:b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           в </a:t>
            </a:r>
            <a:r>
              <a:rPr lang="ru-RU" sz="2000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д.Михалево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13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13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endParaRPr lang="ru-RU" sz="2800" dirty="0"/>
          </a:p>
        </p:txBody>
      </p:sp>
      <p:pic>
        <p:nvPicPr>
          <p:cNvPr id="2050" name="Picture 2" descr="D:\Users\mea\Documents\Народный бюджет\2020 год\Мякса\демидово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2883222" cy="4036318"/>
          </a:xfrm>
          <a:prstGeom prst="rect">
            <a:avLst/>
          </a:prstGeom>
          <a:noFill/>
        </p:spPr>
      </p:pic>
      <p:pic>
        <p:nvPicPr>
          <p:cNvPr id="2051" name="Picture 3" descr="D:\Users\mea\Documents\Народный бюджет\2020 год\Мякса\михалево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988840"/>
            <a:ext cx="3878064" cy="28803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0800000" flipV="1">
            <a:off x="467545" y="5877271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Уличное освещение в </a:t>
            </a:r>
            <a:r>
              <a:rPr lang="ru-RU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д.Вощажниково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03647" y="1124745"/>
          <a:ext cx="7200800" cy="2522321"/>
        </p:xfrm>
        <a:graphic>
          <a:graphicData uri="http://schemas.openxmlformats.org/drawingml/2006/table">
            <a:tbl>
              <a:tblPr/>
              <a:tblGrid>
                <a:gridCol w="2276719"/>
                <a:gridCol w="1356116"/>
                <a:gridCol w="1102825"/>
                <a:gridCol w="655192"/>
                <a:gridCol w="910047"/>
                <a:gridCol w="899901"/>
              </a:tblGrid>
              <a:tr h="72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Судское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сельское поселение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Общая стоимость проекта, руб.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Сумма софинансирования из областного бюджета согласно общей стоимости проекта, руб.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Собственные средства бюджета поселения, руб.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Пожертвования ФЛ, руб.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Пожертвования ЮЛ, руб.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Спил деревьев в Судском сельском поселении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280 000,00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196 000,00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58 800,00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25 200,00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Изготовление стел для памятника воинам Великой Отечественной войны в п. Кривец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45 570,00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31 899,00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8 202,60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5 468,40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5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«Благоустройство пожарного подъезда к реке Ильмеза в д.Большой Исток»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349 408,43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244 585,90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76 869,86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27 952,67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«Благоустройство пожарного подъезда к реке Суда в поселке Кривец»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349 408,43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244 585,90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76 869,86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27 952,67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Строительство детской площадки по адресу поселок Суда улица Сазонова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280 000,00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196 000,00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58 800,00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25 200,00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1 304 386,86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913 070,80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279 542,32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111 773,74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0,00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51" marR="4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2" name="Picture 2" descr="D:\Users\mea\Documents\Народный бюджет\2020 год\Абаканово\411q-ddVy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149080"/>
            <a:ext cx="1995686" cy="2492896"/>
          </a:xfrm>
          <a:prstGeom prst="rect">
            <a:avLst/>
          </a:prstGeom>
          <a:noFill/>
        </p:spPr>
      </p:pic>
      <p:pic>
        <p:nvPicPr>
          <p:cNvPr id="5123" name="Picture 3" descr="D:\Users\mea\Documents\Народный бюджет\2020 год\Абаканово\OOO56N0p4C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437112"/>
            <a:ext cx="2808312" cy="1944216"/>
          </a:xfrm>
          <a:prstGeom prst="rect">
            <a:avLst/>
          </a:prstGeom>
          <a:noFill/>
        </p:spPr>
      </p:pic>
      <p:pic>
        <p:nvPicPr>
          <p:cNvPr id="5124" name="Picture 4" descr="C:\Users\mea\AppData\Local\Microsoft\Windows\Temporary Internet Files\Content.Outlook\8A2NYMH6\IMG-20211213-WA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293096"/>
            <a:ext cx="2304256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912</TotalTime>
  <Words>1330</Words>
  <Application>Microsoft Office PowerPoint</Application>
  <PresentationFormat>Экран (4:3)</PresentationFormat>
  <Paragraphs>432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Реализация проектов «Народный бюджет» </vt:lpstr>
      <vt:lpstr>Реализация проектов  «Народный бюджет -2020»</vt:lpstr>
      <vt:lpstr>Слайд 3</vt:lpstr>
      <vt:lpstr>Слайд 4</vt:lpstr>
      <vt:lpstr>Слайд 5</vt:lpstr>
      <vt:lpstr>Слайд 6</vt:lpstr>
      <vt:lpstr>Слайд 7</vt:lpstr>
      <vt:lpstr> Муниципальное образование Мяксинское             Муниципальное образование Мяксинское                                                                                                                                                                                 Памятник участникам ВОВ 1941-1945 г.               в д.Михалево   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mea</dc:creator>
  <cp:lastModifiedBy>mea</cp:lastModifiedBy>
  <cp:revision>85</cp:revision>
  <dcterms:created xsi:type="dcterms:W3CDTF">2020-06-15T12:11:17Z</dcterms:created>
  <dcterms:modified xsi:type="dcterms:W3CDTF">2022-01-31T10:24:42Z</dcterms:modified>
</cp:coreProperties>
</file>