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notesSlides/notesSlide23.xml" ContentType="application/vnd.openxmlformats-officedocument.presentationml.notesSlide+xml"/>
  <Override PartName="/ppt/charts/chart1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notesSlides/notesSlide21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notesSlides/notesSlide22.xml" ContentType="application/vnd.openxmlformats-officedocument.presentationml.notesSlide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0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71" r:id="rId2"/>
    <p:sldId id="270" r:id="rId3"/>
    <p:sldId id="272" r:id="rId4"/>
    <p:sldId id="301" r:id="rId5"/>
    <p:sldId id="303" r:id="rId6"/>
    <p:sldId id="304" r:id="rId7"/>
    <p:sldId id="302" r:id="rId8"/>
    <p:sldId id="299" r:id="rId9"/>
    <p:sldId id="316" r:id="rId10"/>
    <p:sldId id="317" r:id="rId11"/>
    <p:sldId id="318" r:id="rId12"/>
    <p:sldId id="328" r:id="rId13"/>
    <p:sldId id="305" r:id="rId14"/>
    <p:sldId id="306" r:id="rId15"/>
    <p:sldId id="307" r:id="rId16"/>
    <p:sldId id="308" r:id="rId17"/>
    <p:sldId id="369" r:id="rId18"/>
    <p:sldId id="329" r:id="rId19"/>
    <p:sldId id="309" r:id="rId20"/>
    <p:sldId id="310" r:id="rId21"/>
    <p:sldId id="311" r:id="rId22"/>
    <p:sldId id="312" r:id="rId23"/>
    <p:sldId id="313" r:id="rId24"/>
    <p:sldId id="314" r:id="rId25"/>
    <p:sldId id="300" r:id="rId26"/>
    <p:sldId id="330" r:id="rId27"/>
    <p:sldId id="381" r:id="rId28"/>
    <p:sldId id="315" r:id="rId29"/>
    <p:sldId id="319" r:id="rId30"/>
    <p:sldId id="324" r:id="rId31"/>
    <p:sldId id="331" r:id="rId32"/>
    <p:sldId id="332" r:id="rId33"/>
    <p:sldId id="334" r:id="rId34"/>
    <p:sldId id="350" r:id="rId35"/>
    <p:sldId id="351" r:id="rId36"/>
    <p:sldId id="352" r:id="rId37"/>
    <p:sldId id="368" r:id="rId38"/>
    <p:sldId id="370" r:id="rId39"/>
    <p:sldId id="337" r:id="rId40"/>
    <p:sldId id="367" r:id="rId41"/>
    <p:sldId id="374" r:id="rId42"/>
    <p:sldId id="378" r:id="rId43"/>
    <p:sldId id="379" r:id="rId44"/>
    <p:sldId id="380" r:id="rId45"/>
    <p:sldId id="354" r:id="rId46"/>
    <p:sldId id="371" r:id="rId47"/>
    <p:sldId id="327" r:id="rId4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FFFF99"/>
    <a:srgbClr val="E9EDF4"/>
    <a:srgbClr val="008000"/>
    <a:srgbClr val="FFCC00"/>
    <a:srgbClr val="009900"/>
    <a:srgbClr val="6699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3598" autoAdjust="0"/>
    <p:restoredTop sz="99857" autoAdjust="0"/>
  </p:normalViewPr>
  <p:slideViewPr>
    <p:cSldViewPr>
      <p:cViewPr>
        <p:scale>
          <a:sx n="110" d="100"/>
          <a:sy n="110" d="100"/>
        </p:scale>
        <p:origin x="-2430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odn\Desktop\&#1055;&#1091;&#1073;&#1083;&#1080;&#1095;&#1085;&#1099;&#1081;%20&#1076;&#1086;&#1082;&#1083;&#1072;&#1076;%20&#1075;&#1083;&#1072;&#1074;&#1099;\2016\&#1043;&#1072;&#1092;&#1080;&#1082;&#1080;_&#1090;&#1072;&#1073;&#1083;&#1080;&#1094;&#1099;_2016\&#1044;&#1077;&#1084;&#1086;&#1075;&#1088;&#1072;&#1092;&#1080;&#1103;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odn\Desktop\&#1055;&#1091;&#1073;&#1083;&#1080;&#1095;&#1085;&#1099;&#1081;%20&#1076;&#1086;&#1082;&#1083;&#1072;&#1076;%20&#1075;&#1083;&#1072;&#1074;&#1099;\&#1043;&#1072;&#1092;&#1080;&#1082;&#1080;_&#1090;&#1072;&#1073;&#1083;&#1080;&#1094;&#1099;\&#1043;&#1056;&#1040;&#1060;&#1048;&#1050;&#1048;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odn\Desktop\&#1055;&#1091;&#1073;&#1083;&#1080;&#1095;&#1085;&#1099;&#1081;%20&#1076;&#1086;&#1082;&#1083;&#1072;&#1076;%20&#1075;&#1083;&#1072;&#1074;&#1099;\2016%20&#1048;&#1085;&#1074;&#1077;&#1089;&#1090;&#1080;&#1094;&#1080;&#1080;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odn\Desktop\&#1055;&#1091;&#1073;&#1083;&#1080;&#1095;&#1085;&#1099;&#1081;%20&#1076;&#1086;&#1082;&#1083;&#1072;&#1076;%20&#1075;&#1083;&#1072;&#1074;&#1099;\&#1043;&#1072;&#1092;&#1080;&#1082;&#1080;_&#1090;&#1072;&#1073;&#1083;&#1080;&#1094;&#1099;\2016%20&#1048;&#1085;&#1074;&#1077;&#1089;&#1090;&#1080;&#1094;&#1080;&#108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odn\Desktop\&#1055;&#1091;&#1073;&#1083;&#1080;&#1095;&#1085;&#1099;&#1081;%20&#1076;&#1086;&#1082;&#1083;&#1072;&#1076;%20&#1075;&#1083;&#1072;&#1074;&#1099;\&#1043;&#1072;&#1092;&#1080;&#1082;&#1080;_&#1090;&#1072;&#1073;&#1083;&#1080;&#1094;&#1099;\&#1044;&#1077;&#1084;&#1086;&#1075;&#1088;&#1072;&#1092;&#1080;&#1103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odn\Desktop\&#1055;&#1091;&#1073;&#1083;&#1080;&#1095;&#1085;&#1099;&#1081;%20&#1076;&#1086;&#1082;&#1083;&#1072;&#1076;%20&#1075;&#1083;&#1072;&#1074;&#1099;\&#1043;&#1072;&#1092;&#1080;&#1082;&#1080;_&#1090;&#1072;&#1073;&#1083;&#1080;&#1094;&#1099;\&#1044;&#1077;&#1084;&#1086;&#1075;&#1088;&#1072;&#1092;&#1080;&#1103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odn\Desktop\&#1055;&#1091;&#1073;&#1083;&#1080;&#1095;&#1085;&#1099;&#1081;%20&#1076;&#1086;&#1082;&#1083;&#1072;&#1076;%20&#1075;&#1083;&#1072;&#1074;&#1099;\&#1043;&#1072;&#1092;&#1080;&#1082;&#1080;_&#1090;&#1072;&#1073;&#1083;&#1080;&#1094;&#1099;\&#1043;&#1056;&#1040;&#1060;&#1048;&#1050;&#1048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odn\Desktop\&#1055;&#1091;&#1073;&#1083;&#1080;&#1095;&#1085;&#1099;&#1081;%20&#1076;&#1086;&#1082;&#1083;&#1072;&#1076;%20&#1075;&#1083;&#1072;&#1074;&#1099;\&#1050;&#1086;&#1087;&#1080;&#1103;%201111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odn\Desktop\&#1055;&#1091;&#1073;&#1083;&#1080;&#1095;&#1085;&#1099;&#1081;%20&#1076;&#1086;&#1082;&#1083;&#1072;&#1076;%20&#1075;&#1083;&#1072;&#1074;&#1099;\&#1043;&#1072;&#1092;&#1080;&#1082;&#1080;_&#1090;&#1072;&#1073;&#1083;&#1080;&#1094;&#1099;\&#1057;&#1077;&#1083;&#1100;&#1089;&#1082;&#1086;&#1077;%20&#1093;&#1086;&#1079;&#1103;&#1081;&#1089;&#1090;&#1074;&#1086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odn\Desktop\&#1055;&#1091;&#1073;&#1083;&#1080;&#1095;&#1085;&#1099;&#1081;%20&#1076;&#1086;&#1082;&#1083;&#1072;&#1076;%20&#1075;&#1083;&#1072;&#1074;&#1099;\&#1043;&#1072;&#1092;&#1080;&#1082;&#1080;_&#1090;&#1072;&#1073;&#1083;&#1080;&#1094;&#1099;\&#1043;&#1056;&#1040;&#1060;&#1048;&#1050;&#1048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odn\Desktop\&#1055;&#1091;&#1073;&#1083;&#1080;&#1095;&#1085;&#1099;&#1081;%20&#1076;&#1086;&#1082;&#1083;&#1072;&#1076;%20&#1075;&#1083;&#1072;&#1074;&#1099;\&#1043;&#1072;&#1092;&#1080;&#1082;&#1080;_&#1090;&#1072;&#1073;&#1083;&#1080;&#1094;&#1099;\&#1043;&#1056;&#1040;&#1060;&#1048;&#1050;&#1048;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odn\Desktop\&#1055;&#1091;&#1073;&#1083;&#1080;&#1095;&#1085;&#1099;&#1081;%20&#1076;&#1086;&#1082;&#1083;&#1072;&#1076;%20&#1075;&#1083;&#1072;&#1074;&#1099;\&#1043;&#1072;&#1092;&#1080;&#1082;&#1080;_&#1090;&#1072;&#1073;&#1083;&#1080;&#1094;&#1099;\2016-&#1090;&#1091;&#1088;&#1080;&#1079;&#108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chart>
    <c:title>
      <c:tx>
        <c:rich>
          <a:bodyPr/>
          <a:lstStyle/>
          <a:p>
            <a:pPr>
              <a:defRPr sz="1200" b="1"/>
            </a:pPr>
            <a:r>
              <a:rPr lang="ru-RU" sz="1200" b="1"/>
              <a:t>Образовательный уровень населения района </a:t>
            </a:r>
          </a:p>
          <a:p>
            <a:pPr>
              <a:defRPr sz="1200" b="1"/>
            </a:pPr>
            <a:r>
              <a:rPr lang="ru-RU" sz="1200" b="1"/>
              <a:t>(15 лет и старше)</a:t>
            </a:r>
          </a:p>
        </c:rich>
      </c:tx>
      <c:layout>
        <c:manualLayout>
          <c:xMode val="edge"/>
          <c:yMode val="edge"/>
          <c:x val="0.17506318742361959"/>
          <c:y val="6.0373408802532095E-4"/>
        </c:manualLayout>
      </c:layout>
    </c:title>
    <c:plotArea>
      <c:layout>
        <c:manualLayout>
          <c:layoutTarget val="inner"/>
          <c:xMode val="edge"/>
          <c:yMode val="edge"/>
          <c:x val="0.19682391052469791"/>
          <c:y val="0.17657811660222394"/>
          <c:w val="0.62241218439243207"/>
          <c:h val="0.53500320934460011"/>
        </c:manualLayout>
      </c:layout>
      <c:pieChart>
        <c:varyColors val="1"/>
        <c:ser>
          <c:idx val="0"/>
          <c:order val="0"/>
          <c:spPr>
            <a:ln w="12700">
              <a:solidFill>
                <a:schemeClr val="bg1">
                  <a:lumMod val="75000"/>
                </a:schemeClr>
              </a:solidFill>
            </a:ln>
          </c:spPr>
          <c:dPt>
            <c:idx val="0"/>
            <c:spPr>
              <a:solidFill>
                <a:schemeClr val="accent1">
                  <a:lumMod val="50000"/>
                </a:scheme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c:spPr>
          </c:dPt>
          <c:dPt>
            <c:idx val="1"/>
            <c:spPr>
              <a:solidFill>
                <a:schemeClr val="accent1">
                  <a:lumMod val="75000"/>
                </a:scheme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c:spPr>
          </c:dPt>
          <c:dPt>
            <c:idx val="2"/>
            <c:spPr>
              <a:solidFill>
                <a:schemeClr val="accent1">
                  <a:lumMod val="60000"/>
                  <a:lumOff val="40000"/>
                </a:scheme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c:spPr>
          </c:dPt>
          <c:dPt>
            <c:idx val="3"/>
            <c:spPr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c:spPr>
          </c:dPt>
          <c:dPt>
            <c:idx val="4"/>
            <c:spPr>
              <a:solidFill>
                <a:schemeClr val="accent3">
                  <a:lumMod val="50000"/>
                </a:scheme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c:spPr>
          </c:dPt>
          <c:dPt>
            <c:idx val="5"/>
            <c:spPr>
              <a:solidFill>
                <a:schemeClr val="accent3">
                  <a:lumMod val="75000"/>
                </a:scheme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c:spPr>
          </c:dPt>
          <c:dPt>
            <c:idx val="6"/>
            <c:spPr>
              <a:solidFill>
                <a:schemeClr val="accent3">
                  <a:lumMod val="60000"/>
                  <a:lumOff val="40000"/>
                </a:schemeClr>
              </a:solidFill>
              <a:ln w="12700">
                <a:solidFill>
                  <a:schemeClr val="bg1">
                    <a:lumMod val="75000"/>
                  </a:schemeClr>
                </a:solidFill>
              </a:ln>
            </c:spPr>
          </c:dPt>
          <c:dPt>
            <c:idx val="7"/>
            <c:spPr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c:spPr>
          </c:dPt>
          <c:dLbls>
            <c:dLblPos val="outEnd"/>
            <c:showVal val="1"/>
            <c:showLeaderLines val="1"/>
          </c:dLbls>
          <c:cat>
            <c:strRef>
              <c:f>Лист1!$A$17:$A$24</c:f>
              <c:strCache>
                <c:ptCount val="8"/>
                <c:pt idx="0">
                  <c:v>Высшее профессиональное</c:v>
                </c:pt>
                <c:pt idx="1">
                  <c:v>Неполное высшее профессиональное</c:v>
                </c:pt>
                <c:pt idx="2">
                  <c:v>Среднее профессиональное</c:v>
                </c:pt>
                <c:pt idx="3">
                  <c:v>Начальное профессиональное</c:v>
                </c:pt>
                <c:pt idx="4">
                  <c:v>Среднее (полное) общее</c:v>
                </c:pt>
                <c:pt idx="5">
                  <c:v>Основное общее</c:v>
                </c:pt>
                <c:pt idx="6">
                  <c:v>Начальное общее</c:v>
                </c:pt>
                <c:pt idx="7">
                  <c:v>Не имеют начального общего</c:v>
                </c:pt>
              </c:strCache>
            </c:strRef>
          </c:cat>
          <c:val>
            <c:numRef>
              <c:f>Лист1!$B$17:$B$24</c:f>
              <c:numCache>
                <c:formatCode>#,##0</c:formatCode>
                <c:ptCount val="8"/>
                <c:pt idx="0">
                  <c:v>3628</c:v>
                </c:pt>
                <c:pt idx="1">
                  <c:v>638</c:v>
                </c:pt>
                <c:pt idx="2">
                  <c:v>9339</c:v>
                </c:pt>
                <c:pt idx="3">
                  <c:v>3068</c:v>
                </c:pt>
                <c:pt idx="4">
                  <c:v>7238</c:v>
                </c:pt>
                <c:pt idx="5">
                  <c:v>6042</c:v>
                </c:pt>
                <c:pt idx="6">
                  <c:v>3381</c:v>
                </c:pt>
                <c:pt idx="7">
                  <c:v>261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7.6583670284458413E-3"/>
          <c:y val="0.69916563610464622"/>
          <c:w val="0.97547248035437051"/>
          <c:h val="0.29715961449152573"/>
        </c:manualLayout>
      </c:layout>
      <c:txPr>
        <a:bodyPr/>
        <a:lstStyle/>
        <a:p>
          <a:pPr>
            <a:defRPr sz="1000"/>
          </a:pPr>
          <a:endParaRPr lang="ru-RU"/>
        </a:p>
      </c:txPr>
    </c:legend>
    <c:plotVisOnly val="1"/>
  </c:chart>
  <c:spPr>
    <a:solidFill>
      <a:schemeClr val="bg1"/>
    </a:solidFill>
    <a:ln w="12700">
      <a:solidFill>
        <a:schemeClr val="bg1">
          <a:lumMod val="50000"/>
        </a:schemeClr>
      </a:solidFill>
    </a:ln>
  </c:sp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roundedCorners val="1"/>
  <c:chart>
    <c:title>
      <c:tx>
        <c:rich>
          <a:bodyPr/>
          <a:lstStyle/>
          <a:p>
            <a:pPr>
              <a:defRPr sz="1200" b="1"/>
            </a:pPr>
            <a:r>
              <a:rPr lang="ru-RU" sz="1200" b="1"/>
              <a:t>Торговля</a:t>
            </a:r>
            <a:r>
              <a:rPr lang="ru-RU" sz="1200" b="1" baseline="0"/>
              <a:t> и услуги, млн руб.</a:t>
            </a:r>
            <a:endParaRPr lang="ru-RU" sz="1200" b="1"/>
          </a:p>
        </c:rich>
      </c:tx>
      <c:layout>
        <c:manualLayout>
          <c:xMode val="edge"/>
          <c:yMode val="edge"/>
          <c:x val="0.28699918464803348"/>
          <c:y val="1.6481994265053535E-3"/>
        </c:manualLayout>
      </c:layout>
    </c:title>
    <c:plotArea>
      <c:layout>
        <c:manualLayout>
          <c:layoutTarget val="inner"/>
          <c:xMode val="edge"/>
          <c:yMode val="edge"/>
          <c:x val="0.12819853107920381"/>
          <c:y val="5.1105608518884689E-2"/>
          <c:w val="0.84144065552144365"/>
          <c:h val="0.83566048920021541"/>
        </c:manualLayout>
      </c:layout>
      <c:barChart>
        <c:barDir val="col"/>
        <c:grouping val="stacked"/>
        <c:ser>
          <c:idx val="0"/>
          <c:order val="0"/>
          <c:tx>
            <c:strRef>
              <c:f>Лист1!$A$2</c:f>
              <c:strCache>
                <c:ptCount val="1"/>
                <c:pt idx="0">
                  <c:v>Оборот розничной торговли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dLbls>
            <c:numFmt formatCode="#,##0" sourceLinked="0"/>
            <c:txPr>
              <a:bodyPr/>
              <a:lstStyle/>
              <a:p>
                <a:pPr>
                  <a:defRPr>
                    <a:solidFill>
                      <a:schemeClr val="bg1">
                        <a:lumMod val="9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Лист1!$G$1:$K$1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Лист1!$G$2:$K$2</c:f>
              <c:numCache>
                <c:formatCode>#,##0.0</c:formatCode>
                <c:ptCount val="5"/>
                <c:pt idx="0">
                  <c:v>3120.8</c:v>
                </c:pt>
                <c:pt idx="1">
                  <c:v>3226.9</c:v>
                </c:pt>
                <c:pt idx="2">
                  <c:v>3517.6</c:v>
                </c:pt>
                <c:pt idx="3" formatCode="General">
                  <c:v>3679.2</c:v>
                </c:pt>
                <c:pt idx="4">
                  <c:v>3704.1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Объем платных услуг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Лист1!$G$1:$K$1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Лист1!$G$3:$K$3</c:f>
              <c:numCache>
                <c:formatCode>#,##0.0</c:formatCode>
                <c:ptCount val="5"/>
                <c:pt idx="0">
                  <c:v>829.7</c:v>
                </c:pt>
                <c:pt idx="1">
                  <c:v>870</c:v>
                </c:pt>
                <c:pt idx="2">
                  <c:v>292.39999999999998</c:v>
                </c:pt>
                <c:pt idx="3">
                  <c:v>386.7</c:v>
                </c:pt>
                <c:pt idx="4">
                  <c:v>400</c:v>
                </c:pt>
              </c:numCache>
            </c:numRef>
          </c:val>
        </c:ser>
        <c:gapWidth val="60"/>
        <c:overlap val="100"/>
        <c:axId val="70412160"/>
        <c:axId val="70424832"/>
      </c:barChart>
      <c:catAx>
        <c:axId val="70412160"/>
        <c:scaling>
          <c:orientation val="minMax"/>
        </c:scaling>
        <c:axPos val="b"/>
        <c:numFmt formatCode="General" sourceLinked="1"/>
        <c:tickLblPos val="nextTo"/>
        <c:crossAx val="70424832"/>
        <c:crosses val="autoZero"/>
        <c:auto val="1"/>
        <c:lblAlgn val="ctr"/>
        <c:lblOffset val="100"/>
      </c:catAx>
      <c:valAx>
        <c:axId val="70424832"/>
        <c:scaling>
          <c:orientation val="minMax"/>
          <c:max val="4500"/>
          <c:min val="1000"/>
        </c:scaling>
        <c:axPos val="l"/>
        <c:majorGridlines/>
        <c:numFmt formatCode="#,##0" sourceLinked="0"/>
        <c:tickLblPos val="nextTo"/>
        <c:crossAx val="704121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6.9666511192725128E-3"/>
          <c:y val="0.93639367074544455"/>
          <c:w val="0.98450383228281002"/>
          <c:h val="6.3606329254555408E-2"/>
        </c:manualLayout>
      </c:layout>
      <c:txPr>
        <a:bodyPr/>
        <a:lstStyle/>
        <a:p>
          <a:pPr rtl="0">
            <a:defRPr/>
          </a:pPr>
          <a:endParaRPr lang="ru-RU"/>
        </a:p>
      </c:txPr>
    </c:legend>
    <c:plotVisOnly val="1"/>
    <c:dispBlanksAs val="gap"/>
  </c:chart>
  <c:spPr>
    <a:solidFill>
      <a:schemeClr val="bg1"/>
    </a:solidFill>
    <a:ln w="12700">
      <a:solidFill>
        <a:schemeClr val="bg1">
          <a:lumMod val="50000"/>
        </a:schemeClr>
      </a:solidFill>
    </a:ln>
  </c:spPr>
  <c:txPr>
    <a:bodyPr/>
    <a:lstStyle/>
    <a:p>
      <a:pPr>
        <a:defRPr sz="10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chart>
    <c:title>
      <c:tx>
        <c:rich>
          <a:bodyPr/>
          <a:lstStyle/>
          <a:p>
            <a:pPr>
              <a:defRPr/>
            </a:pPr>
            <a:r>
              <a:rPr lang="ru-RU"/>
              <a:t>Реализованнные инвестиционные проекты</a:t>
            </a:r>
          </a:p>
        </c:rich>
      </c:tx>
      <c:layout>
        <c:manualLayout>
          <c:xMode val="edge"/>
          <c:yMode val="edge"/>
          <c:x val="0.23360203643965"/>
          <c:y val="6.5007144800003063E-4"/>
        </c:manualLayout>
      </c:layout>
    </c:title>
    <c:plotArea>
      <c:layout>
        <c:manualLayout>
          <c:layoutTarget val="inner"/>
          <c:xMode val="edge"/>
          <c:yMode val="edge"/>
          <c:x val="8.860114101921826E-2"/>
          <c:y val="9.0565190605193746E-2"/>
          <c:w val="0.90222973342210167"/>
          <c:h val="0.70223966377193159"/>
        </c:manualLayout>
      </c:layout>
      <c:barChart>
        <c:barDir val="col"/>
        <c:grouping val="stacked"/>
        <c:ser>
          <c:idx val="1"/>
          <c:order val="0"/>
          <c:tx>
            <c:strRef>
              <c:f>'инвестиции в капитал'!$A$36</c:f>
              <c:strCache>
                <c:ptCount val="1"/>
                <c:pt idx="0">
                  <c:v>Производство 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'инвестиции в капитал'!$G$35:$K$35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'инвестиции в капитал'!$G$36:$K$36</c:f>
              <c:numCache>
                <c:formatCode>General</c:formatCode>
                <c:ptCount val="5"/>
                <c:pt idx="0">
                  <c:v>7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</c:numCache>
            </c:numRef>
          </c:val>
        </c:ser>
        <c:ser>
          <c:idx val="2"/>
          <c:order val="1"/>
          <c:tx>
            <c:strRef>
              <c:f>'инвестиции в капитал'!$A$37</c:f>
              <c:strCache>
                <c:ptCount val="1"/>
                <c:pt idx="0">
                  <c:v>Жил. строительство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dLbls>
            <c:showVal val="1"/>
          </c:dLbls>
          <c:cat>
            <c:numRef>
              <c:f>'инвестиции в капитал'!$G$35:$K$35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'инвестиции в капитал'!$G$37:$K$37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</c:ser>
        <c:ser>
          <c:idx val="3"/>
          <c:order val="2"/>
          <c:tx>
            <c:strRef>
              <c:f>'инвестиции в капитал'!$A$38</c:f>
              <c:strCache>
                <c:ptCount val="1"/>
                <c:pt idx="0">
                  <c:v>Транспорт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dLbls>
            <c:showVal val="1"/>
          </c:dLbls>
          <c:cat>
            <c:numRef>
              <c:f>'инвестиции в капитал'!$G$35:$K$35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'инвестиции в капитал'!$G$38:$K$38</c:f>
              <c:numCache>
                <c:formatCode>General</c:formatCode>
                <c:ptCount val="5"/>
                <c:pt idx="0">
                  <c:v>3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</c:ser>
        <c:ser>
          <c:idx val="4"/>
          <c:order val="3"/>
          <c:tx>
            <c:strRef>
              <c:f>'инвестиции в капитал'!$A$39</c:f>
              <c:strCache>
                <c:ptCount val="1"/>
                <c:pt idx="0">
                  <c:v>Торговля 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'инвестиции в капитал'!$G$35:$K$35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'инвестиции в капитал'!$G$39:$K$39</c:f>
              <c:numCache>
                <c:formatCode>General</c:formatCode>
                <c:ptCount val="5"/>
                <c:pt idx="0">
                  <c:v>7</c:v>
                </c:pt>
                <c:pt idx="1">
                  <c:v>8</c:v>
                </c:pt>
                <c:pt idx="2">
                  <c:v>15</c:v>
                </c:pt>
                <c:pt idx="3">
                  <c:v>12</c:v>
                </c:pt>
                <c:pt idx="4">
                  <c:v>10</c:v>
                </c:pt>
              </c:numCache>
            </c:numRef>
          </c:val>
        </c:ser>
        <c:ser>
          <c:idx val="5"/>
          <c:order val="4"/>
          <c:tx>
            <c:strRef>
              <c:f>'инвестиции в капитал'!$A$40</c:f>
              <c:strCache>
                <c:ptCount val="1"/>
                <c:pt idx="0">
                  <c:v>Сельское хозяйство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dLbls>
            <c:showVal val="1"/>
          </c:dLbls>
          <c:cat>
            <c:numRef>
              <c:f>'инвестиции в капитал'!$G$35:$K$35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'инвестиции в капитал'!$G$40:$K$40</c:f>
              <c:numCache>
                <c:formatCode>General</c:formatCode>
                <c:ptCount val="5"/>
                <c:pt idx="0">
                  <c:v>3</c:v>
                </c:pt>
                <c:pt idx="1">
                  <c:v>5</c:v>
                </c:pt>
                <c:pt idx="2">
                  <c:v>4</c:v>
                </c:pt>
                <c:pt idx="3">
                  <c:v>2</c:v>
                </c:pt>
                <c:pt idx="4">
                  <c:v>5</c:v>
                </c:pt>
              </c:numCache>
            </c:numRef>
          </c:val>
        </c:ser>
        <c:ser>
          <c:idx val="6"/>
          <c:order val="5"/>
          <c:tx>
            <c:strRef>
              <c:f>'инвестиции в капитал'!$A$41</c:f>
              <c:strCache>
                <c:ptCount val="1"/>
                <c:pt idx="0">
                  <c:v>Туризм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dLbls>
            <c:showVal val="1"/>
          </c:dLbls>
          <c:cat>
            <c:numRef>
              <c:f>'инвестиции в капитал'!$G$35:$K$35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'инвестиции в капитал'!$G$41:$K$41</c:f>
              <c:numCache>
                <c:formatCode>General</c:formatCode>
                <c:ptCount val="5"/>
                <c:pt idx="0">
                  <c:v>5</c:v>
                </c:pt>
                <c:pt idx="1">
                  <c:v>3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</c:ser>
        <c:gapWidth val="100"/>
        <c:overlap val="100"/>
        <c:axId val="131389312"/>
        <c:axId val="133293184"/>
      </c:barChart>
      <c:catAx>
        <c:axId val="131389312"/>
        <c:scaling>
          <c:orientation val="minMax"/>
        </c:scaling>
        <c:axPos val="b"/>
        <c:numFmt formatCode="General" sourceLinked="1"/>
        <c:tickLblPos val="nextTo"/>
        <c:crossAx val="133293184"/>
        <c:crosses val="autoZero"/>
        <c:auto val="1"/>
        <c:lblAlgn val="ctr"/>
        <c:lblOffset val="100"/>
      </c:catAx>
      <c:valAx>
        <c:axId val="133293184"/>
        <c:scaling>
          <c:orientation val="minMax"/>
        </c:scaling>
        <c:axPos val="l"/>
        <c:majorGridlines/>
        <c:numFmt formatCode="General" sourceLinked="1"/>
        <c:tickLblPos val="nextTo"/>
        <c:crossAx val="131389312"/>
        <c:crosses val="autoZero"/>
        <c:crossBetween val="between"/>
        <c:majorUnit val="5"/>
      </c:valAx>
    </c:plotArea>
    <c:legend>
      <c:legendPos val="r"/>
      <c:layout>
        <c:manualLayout>
          <c:xMode val="edge"/>
          <c:yMode val="edge"/>
          <c:x val="0"/>
          <c:y val="0.88234009334042263"/>
          <c:w val="1"/>
          <c:h val="0.11765990665957735"/>
        </c:manualLayout>
      </c:layout>
    </c:legend>
    <c:plotVisOnly val="1"/>
    <c:dispBlanksAs val="gap"/>
  </c:chart>
  <c:spPr>
    <a:ln>
      <a:solidFill>
        <a:schemeClr val="bg1">
          <a:lumMod val="50000"/>
        </a:schemeClr>
      </a:solidFill>
    </a:ln>
  </c:spPr>
  <c:txPr>
    <a:bodyPr/>
    <a:lstStyle/>
    <a:p>
      <a:pPr>
        <a:defRPr sz="10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roundedCorners val="1"/>
  <c:chart>
    <c:title>
      <c:tx>
        <c:rich>
          <a:bodyPr/>
          <a:lstStyle/>
          <a:p>
            <a:pPr>
              <a:defRPr sz="1200" b="1"/>
            </a:pPr>
            <a:r>
              <a:rPr lang="ru-RU" sz="1200" b="1"/>
              <a:t>Инвестиции в основной капитал, млн.руб.</a:t>
            </a:r>
          </a:p>
        </c:rich>
      </c:tx>
      <c:layout>
        <c:manualLayout>
          <c:xMode val="edge"/>
          <c:yMode val="edge"/>
          <c:x val="0.16237838357473472"/>
          <c:y val="2.7784269180818992E-3"/>
        </c:manualLayout>
      </c:layout>
    </c:title>
    <c:plotArea>
      <c:layout>
        <c:manualLayout>
          <c:layoutTarget val="inner"/>
          <c:xMode val="edge"/>
          <c:yMode val="edge"/>
          <c:x val="0.13471856017997749"/>
          <c:y val="0.12215620678162195"/>
          <c:w val="0.8175778027746532"/>
          <c:h val="0.78880220205417784"/>
        </c:manualLayout>
      </c:layout>
      <c:barChart>
        <c:barDir val="col"/>
        <c:grouping val="stacked"/>
        <c:ser>
          <c:idx val="0"/>
          <c:order val="0"/>
          <c:spPr>
            <a:solidFill>
              <a:schemeClr val="accent3">
                <a:lumMod val="75000"/>
              </a:schemeClr>
            </a:solidFill>
          </c:spPr>
          <c:dLbls>
            <c:dLbl>
              <c:idx val="0"/>
              <c:layout>
                <c:manualLayout>
                  <c:x val="0"/>
                  <c:y val="-7.2916666666666741E-2"/>
                </c:manualLayout>
              </c:layout>
              <c:dLblPos val="ctr"/>
              <c:showVal val="1"/>
            </c:dLbl>
            <c:dLbl>
              <c:idx val="1"/>
              <c:layout>
                <c:manualLayout>
                  <c:x val="0"/>
                  <c:y val="-6.25E-2"/>
                </c:manualLayout>
              </c:layout>
              <c:dLblPos val="ctr"/>
              <c:showVal val="1"/>
            </c:dLbl>
            <c:dLbl>
              <c:idx val="2"/>
              <c:layout>
                <c:manualLayout>
                  <c:x val="-4.0160655270105724E-3"/>
                  <c:y val="-6.9444444444444503E-2"/>
                </c:manualLayout>
              </c:layout>
              <c:dLblPos val="ctr"/>
              <c:showVal val="1"/>
            </c:dLbl>
            <c:dLbl>
              <c:idx val="3"/>
              <c:numFmt formatCode="#,##0.0" sourceLinked="0"/>
              <c:spPr/>
              <c:txPr>
                <a:bodyPr rot="-5400000" vert="horz"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4"/>
              <c:numFmt formatCode="#,##0.0" sourceLinked="0"/>
              <c:spPr/>
              <c:txPr>
                <a:bodyPr rot="-5400000" vert="horz"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5"/>
              <c:numFmt formatCode="#,##0.0" sourceLinked="0"/>
              <c:spPr/>
              <c:txPr>
                <a:bodyPr rot="-5400000" vert="horz"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numFmt formatCode="#,##0.0" sourceLinked="0"/>
            <c:txPr>
              <a:bodyPr rot="-5400000" vert="horz"/>
              <a:lstStyle/>
              <a:p>
                <a:pPr>
                  <a:defRPr>
                    <a:solidFill>
                      <a:sysClr val="windowText" lastClr="000000"/>
                    </a:solidFill>
                  </a:defRPr>
                </a:pPr>
                <a:endParaRPr lang="ru-RU"/>
              </a:p>
            </c:txPr>
            <c:dLblPos val="ctr"/>
            <c:showVal val="1"/>
          </c:dLbls>
          <c:cat>
            <c:numRef>
              <c:f>'инвестиции в капитал'!$F$45:$J$45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'инвестиции в капитал'!$F$46:$J$46</c:f>
              <c:numCache>
                <c:formatCode>General</c:formatCode>
                <c:ptCount val="5"/>
                <c:pt idx="0">
                  <c:v>607.6</c:v>
                </c:pt>
                <c:pt idx="1">
                  <c:v>295.3</c:v>
                </c:pt>
                <c:pt idx="2">
                  <c:v>324.10000000000002</c:v>
                </c:pt>
                <c:pt idx="3">
                  <c:v>5442.7</c:v>
                </c:pt>
                <c:pt idx="4">
                  <c:v>12360</c:v>
                </c:pt>
              </c:numCache>
            </c:numRef>
          </c:val>
        </c:ser>
        <c:gapWidth val="60"/>
        <c:overlap val="100"/>
        <c:axId val="149204992"/>
        <c:axId val="149208448"/>
      </c:barChart>
      <c:catAx>
        <c:axId val="149204992"/>
        <c:scaling>
          <c:orientation val="minMax"/>
        </c:scaling>
        <c:axPos val="b"/>
        <c:numFmt formatCode="General" sourceLinked="1"/>
        <c:tickLblPos val="nextTo"/>
        <c:crossAx val="149208448"/>
        <c:crosses val="autoZero"/>
        <c:auto val="1"/>
        <c:lblAlgn val="ctr"/>
        <c:lblOffset val="100"/>
      </c:catAx>
      <c:valAx>
        <c:axId val="149208448"/>
        <c:scaling>
          <c:orientation val="minMax"/>
        </c:scaling>
        <c:axPos val="l"/>
        <c:majorGridlines/>
        <c:numFmt formatCode="General" sourceLinked="1"/>
        <c:tickLblPos val="nextTo"/>
        <c:crossAx val="149204992"/>
        <c:crosses val="autoZero"/>
        <c:crossBetween val="between"/>
      </c:valAx>
    </c:plotArea>
    <c:plotVisOnly val="1"/>
    <c:dispBlanksAs val="gap"/>
  </c:chart>
  <c:spPr>
    <a:solidFill>
      <a:schemeClr val="bg1"/>
    </a:solidFill>
    <a:ln w="12700">
      <a:solidFill>
        <a:schemeClr val="bg1">
          <a:lumMod val="50000"/>
        </a:schemeClr>
      </a:solidFill>
    </a:ln>
  </c:spPr>
  <c:txPr>
    <a:bodyPr/>
    <a:lstStyle/>
    <a:p>
      <a:pPr>
        <a:defRPr sz="10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roundedCorners val="1"/>
  <c:chart>
    <c:title>
      <c:tx>
        <c:rich>
          <a:bodyPr/>
          <a:lstStyle/>
          <a:p>
            <a:pPr>
              <a:defRPr/>
            </a:pPr>
            <a:r>
              <a:rPr lang="ru-RU"/>
              <a:t>Средняя заработная плата, руб.</a:t>
            </a:r>
          </a:p>
        </c:rich>
      </c:tx>
      <c:layout>
        <c:manualLayout>
          <c:xMode val="edge"/>
          <c:yMode val="edge"/>
          <c:x val="0.10204348639624837"/>
          <c:y val="0"/>
        </c:manualLayout>
      </c:layout>
    </c:title>
    <c:plotArea>
      <c:layout>
        <c:manualLayout>
          <c:layoutTarget val="inner"/>
          <c:xMode val="edge"/>
          <c:yMode val="edge"/>
          <c:x val="0.14283403462856931"/>
          <c:y val="8.6638765283389554E-2"/>
          <c:w val="0.82095196421424177"/>
          <c:h val="0.82443836649728963"/>
        </c:manualLayout>
      </c:layout>
      <c:lineChart>
        <c:grouping val="standard"/>
        <c:ser>
          <c:idx val="2"/>
          <c:order val="0"/>
          <c:tx>
            <c:strRef>
              <c:f>Лист1!$A$13</c:f>
              <c:strCache>
                <c:ptCount val="1"/>
                <c:pt idx="0">
                  <c:v>Средняя заработная плата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diamond"/>
            <c:size val="9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3.7610197365010235E-2"/>
                  <c:y val="5.7406617276288879E-3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0.19393313023699121"/>
                  <c:y val="-7.8625279452380528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0.16835129603092486"/>
                  <c:y val="-6.1816879189313931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0.17787204930446324"/>
                  <c:y val="-4.7493260982697828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5.6059926090083555E-2"/>
                  <c:y val="-6.2164389141947163E-2"/>
                </c:manualLayout>
              </c:layout>
              <c:dLblPos val="r"/>
              <c:showVal val="1"/>
            </c:dLbl>
            <c:numFmt formatCode="#,##0" sourceLinked="0"/>
            <c:spPr>
              <a:solidFill>
                <a:schemeClr val="bg1"/>
              </a:solidFill>
            </c:spPr>
            <c:dLblPos val="t"/>
            <c:showVal val="1"/>
          </c:dLbls>
          <c:cat>
            <c:numRef>
              <c:f>Лист1!$G$10:$K$10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Лист1!$G$13:$K$13</c:f>
              <c:numCache>
                <c:formatCode>#,##0</c:formatCode>
                <c:ptCount val="5"/>
                <c:pt idx="0">
                  <c:v>26935</c:v>
                </c:pt>
                <c:pt idx="1">
                  <c:v>29513</c:v>
                </c:pt>
                <c:pt idx="2" formatCode="0">
                  <c:v>34155.699999999997</c:v>
                </c:pt>
                <c:pt idx="3" formatCode="General">
                  <c:v>38082</c:v>
                </c:pt>
                <c:pt idx="4" formatCode="General">
                  <c:v>40080</c:v>
                </c:pt>
              </c:numCache>
            </c:numRef>
          </c:val>
        </c:ser>
        <c:marker val="1"/>
        <c:axId val="167624704"/>
        <c:axId val="168374272"/>
      </c:lineChart>
      <c:catAx>
        <c:axId val="167624704"/>
        <c:scaling>
          <c:orientation val="minMax"/>
        </c:scaling>
        <c:axPos val="b"/>
        <c:numFmt formatCode="General" sourceLinked="1"/>
        <c:tickLblPos val="nextTo"/>
        <c:crossAx val="168374272"/>
        <c:crosses val="autoZero"/>
        <c:auto val="1"/>
        <c:lblAlgn val="ctr"/>
        <c:lblOffset val="100"/>
      </c:catAx>
      <c:valAx>
        <c:axId val="168374272"/>
        <c:scaling>
          <c:orientation val="minMax"/>
          <c:max val="45000"/>
          <c:min val="25000"/>
        </c:scaling>
        <c:axPos val="l"/>
        <c:majorGridlines/>
        <c:numFmt formatCode="#,##0" sourceLinked="1"/>
        <c:tickLblPos val="nextTo"/>
        <c:crossAx val="167624704"/>
        <c:crosses val="autoZero"/>
        <c:crossBetween val="between"/>
        <c:majorUnit val="5000"/>
      </c:valAx>
    </c:plotArea>
    <c:plotVisOnly val="1"/>
  </c:chart>
  <c:spPr>
    <a:noFill/>
    <a:ln w="12700">
      <a:solidFill>
        <a:prstClr val="white">
          <a:lumMod val="50000"/>
        </a:prstClr>
      </a:solidFill>
      <a:round/>
    </a:ln>
  </c:spPr>
  <c:txPr>
    <a:bodyPr/>
    <a:lstStyle/>
    <a:p>
      <a:pPr>
        <a:defRPr sz="10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roundedCorners val="1"/>
  <c:chart>
    <c:title>
      <c:tx>
        <c:rich>
          <a:bodyPr/>
          <a:lstStyle/>
          <a:p>
            <a:pPr>
              <a:defRPr sz="1200"/>
            </a:pPr>
            <a:r>
              <a:rPr lang="ru-RU" sz="1200"/>
              <a:t>Численность населения, чел.</a:t>
            </a:r>
          </a:p>
        </c:rich>
      </c:tx>
      <c:layout>
        <c:manualLayout>
          <c:xMode val="edge"/>
          <c:yMode val="edge"/>
          <c:x val="0.20112580083694404"/>
          <c:y val="1.4744950366138651E-3"/>
        </c:manualLayout>
      </c:layout>
    </c:title>
    <c:plotArea>
      <c:layout>
        <c:manualLayout>
          <c:layoutTarget val="inner"/>
          <c:xMode val="edge"/>
          <c:yMode val="edge"/>
          <c:x val="0.11493285214348206"/>
          <c:y val="6.9976873914594284E-2"/>
          <c:w val="0.85921981627296584"/>
          <c:h val="0.78972584917465316"/>
        </c:manualLayout>
      </c:layout>
      <c:barChart>
        <c:barDir val="col"/>
        <c:grouping val="clustered"/>
        <c:ser>
          <c:idx val="0"/>
          <c:order val="0"/>
          <c:tx>
            <c:strRef>
              <c:f>Лист1!$A$3</c:f>
              <c:strCache>
                <c:ptCount val="1"/>
                <c:pt idx="0">
                  <c:v>Численность населения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dLbls>
            <c:txPr>
              <a:bodyPr rot="-540000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Val val="1"/>
          </c:dLbls>
          <c:cat>
            <c:numRef>
              <c:f>Лист1!$G$2:$K$2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Лист1!$G$3:$K$3</c:f>
              <c:numCache>
                <c:formatCode>General</c:formatCode>
                <c:ptCount val="5"/>
                <c:pt idx="0">
                  <c:v>40000</c:v>
                </c:pt>
                <c:pt idx="1">
                  <c:v>39513</c:v>
                </c:pt>
                <c:pt idx="2">
                  <c:v>39205</c:v>
                </c:pt>
                <c:pt idx="3">
                  <c:v>38911</c:v>
                </c:pt>
                <c:pt idx="4">
                  <c:v>38570</c:v>
                </c:pt>
              </c:numCache>
            </c:numRef>
          </c:val>
        </c:ser>
        <c:ser>
          <c:idx val="1"/>
          <c:order val="1"/>
          <c:tx>
            <c:strRef>
              <c:f>Лист1!$A$11</c:f>
              <c:strCache>
                <c:ptCount val="1"/>
                <c:pt idx="0">
                  <c:v>Трудоспособное население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Lbls>
            <c:txPr>
              <a:bodyPr rot="-540000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Val val="1"/>
          </c:dLbls>
          <c:cat>
            <c:numRef>
              <c:f>Лист1!$G$2:$K$2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Лист1!$G$11:$K$11</c:f>
              <c:numCache>
                <c:formatCode>General</c:formatCode>
                <c:ptCount val="5"/>
                <c:pt idx="0">
                  <c:v>21612</c:v>
                </c:pt>
                <c:pt idx="1">
                  <c:v>21318</c:v>
                </c:pt>
                <c:pt idx="2">
                  <c:v>20973</c:v>
                </c:pt>
                <c:pt idx="3">
                  <c:v>20565</c:v>
                </c:pt>
                <c:pt idx="4">
                  <c:v>19746</c:v>
                </c:pt>
              </c:numCache>
            </c:numRef>
          </c:val>
        </c:ser>
        <c:gapWidth val="70"/>
        <c:axId val="205040640"/>
        <c:axId val="205947648"/>
      </c:barChart>
      <c:catAx>
        <c:axId val="205040640"/>
        <c:scaling>
          <c:orientation val="minMax"/>
        </c:scaling>
        <c:axPos val="b"/>
        <c:numFmt formatCode="General" sourceLinked="1"/>
        <c:tickLblPos val="low"/>
        <c:spPr>
          <a:solidFill>
            <a:schemeClr val="bg1"/>
          </a:solidFill>
        </c:spPr>
        <c:txPr>
          <a:bodyPr rot="0" vert="horz" anchor="ctr" anchorCtr="0"/>
          <a:lstStyle/>
          <a:p>
            <a:pPr>
              <a:defRPr/>
            </a:pPr>
            <a:endParaRPr lang="ru-RU"/>
          </a:p>
        </c:txPr>
        <c:crossAx val="205947648"/>
        <c:crosses val="autoZero"/>
        <c:auto val="1"/>
        <c:lblAlgn val="ctr"/>
        <c:lblOffset val="100"/>
      </c:catAx>
      <c:valAx>
        <c:axId val="205947648"/>
        <c:scaling>
          <c:orientation val="minMax"/>
        </c:scaling>
        <c:axPos val="l"/>
        <c:majorGridlines/>
        <c:numFmt formatCode="General" sourceLinked="1"/>
        <c:tickLblPos val="nextTo"/>
        <c:crossAx val="2050406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216172096135042"/>
          <c:y val="0.93071680695085524"/>
          <c:w val="0.69415528994127529"/>
          <c:h val="6.9283193049144806E-2"/>
        </c:manualLayout>
      </c:layout>
    </c:legend>
    <c:plotVisOnly val="1"/>
    <c:dispBlanksAs val="gap"/>
  </c:chart>
  <c:spPr>
    <a:ln w="12700">
      <a:solidFill>
        <a:prstClr val="white">
          <a:lumMod val="50000"/>
        </a:prstClr>
      </a:solidFill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roundedCorners val="1"/>
  <c:chart>
    <c:title>
      <c:layout>
        <c:manualLayout>
          <c:xMode val="edge"/>
          <c:yMode val="edge"/>
          <c:x val="0.17306618709032329"/>
          <c:y val="0"/>
        </c:manualLayout>
      </c:layout>
    </c:title>
    <c:plotArea>
      <c:layout>
        <c:manualLayout>
          <c:layoutTarget val="inner"/>
          <c:xMode val="edge"/>
          <c:yMode val="edge"/>
          <c:x val="0.13698120532361108"/>
          <c:y val="0.1515925839889844"/>
          <c:w val="0.81585909478358398"/>
          <c:h val="0.78868151855181079"/>
        </c:manualLayout>
      </c:layout>
      <c:barChart>
        <c:barDir val="col"/>
        <c:grouping val="clustered"/>
        <c:ser>
          <c:idx val="0"/>
          <c:order val="0"/>
          <c:tx>
            <c:strRef>
              <c:f>Лист1!$A$101</c:f>
              <c:strCache>
                <c:ptCount val="1"/>
                <c:pt idx="0">
                  <c:v>Оборот предприятий и организаций в действующих ценах , млн.руб.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dLbls>
            <c:numFmt formatCode="#,##0" sourceLinked="0"/>
            <c:txPr>
              <a:bodyPr rot="-540000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Val val="1"/>
          </c:dLbls>
          <c:cat>
            <c:numRef>
              <c:f>Лист1!$E$100:$I$100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Лист1!$E$101:$I$101</c:f>
              <c:numCache>
                <c:formatCode>General</c:formatCode>
                <c:ptCount val="5"/>
                <c:pt idx="0">
                  <c:v>7366.2</c:v>
                </c:pt>
                <c:pt idx="1">
                  <c:v>7538</c:v>
                </c:pt>
                <c:pt idx="2">
                  <c:v>8497</c:v>
                </c:pt>
                <c:pt idx="3">
                  <c:v>9231.4</c:v>
                </c:pt>
                <c:pt idx="4">
                  <c:v>8878.2999999999993</c:v>
                </c:pt>
              </c:numCache>
            </c:numRef>
          </c:val>
        </c:ser>
        <c:gapWidth val="100"/>
        <c:axId val="123431552"/>
        <c:axId val="134701440"/>
      </c:barChart>
      <c:catAx>
        <c:axId val="123431552"/>
        <c:scaling>
          <c:orientation val="minMax"/>
        </c:scaling>
        <c:axPos val="b"/>
        <c:numFmt formatCode="General" sourceLinked="1"/>
        <c:tickLblPos val="nextTo"/>
        <c:crossAx val="134701440"/>
        <c:crosses val="autoZero"/>
        <c:auto val="1"/>
        <c:lblAlgn val="ctr"/>
        <c:lblOffset val="100"/>
      </c:catAx>
      <c:valAx>
        <c:axId val="134701440"/>
        <c:scaling>
          <c:orientation val="minMax"/>
        </c:scaling>
        <c:axPos val="l"/>
        <c:majorGridlines/>
        <c:numFmt formatCode="#,##0" sourceLinked="0"/>
        <c:tickLblPos val="nextTo"/>
        <c:crossAx val="123431552"/>
        <c:crosses val="autoZero"/>
        <c:crossBetween val="between"/>
      </c:valAx>
    </c:plotArea>
    <c:plotVisOnly val="1"/>
  </c:chart>
  <c:spPr>
    <a:solidFill>
      <a:schemeClr val="bg1"/>
    </a:solidFill>
    <a:ln w="12700">
      <a:solidFill>
        <a:schemeClr val="bg1">
          <a:lumMod val="65000"/>
        </a:schemeClr>
      </a:solidFill>
    </a:ln>
  </c:spPr>
  <c:txPr>
    <a:bodyPr/>
    <a:lstStyle/>
    <a:p>
      <a:pPr>
        <a:defRPr sz="10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chart>
    <c:title>
      <c:tx>
        <c:rich>
          <a:bodyPr/>
          <a:lstStyle/>
          <a:p>
            <a:pPr>
              <a:defRPr/>
            </a:pPr>
            <a:r>
              <a:rPr lang="ru-RU"/>
              <a:t>Структура экономики по численности занятых</a:t>
            </a:r>
          </a:p>
        </c:rich>
      </c:tx>
      <c:layout>
        <c:manualLayout>
          <c:xMode val="edge"/>
          <c:yMode val="edge"/>
          <c:x val="0.23059311160548557"/>
          <c:y val="4.1746203283810215E-4"/>
        </c:manualLayout>
      </c:layout>
    </c:title>
    <c:plotArea>
      <c:layout>
        <c:manualLayout>
          <c:layoutTarget val="inner"/>
          <c:xMode val="edge"/>
          <c:yMode val="edge"/>
          <c:x val="1.0919349069615572E-2"/>
          <c:y val="0.12182379567253471"/>
          <c:w val="0.63493944439777694"/>
          <c:h val="0.78886415819117739"/>
        </c:manualLayout>
      </c:layout>
      <c:pieChart>
        <c:varyColors val="1"/>
        <c:ser>
          <c:idx val="0"/>
          <c:order val="0"/>
          <c:spPr>
            <a:ln>
              <a:solidFill>
                <a:schemeClr val="bg1">
                  <a:lumMod val="95000"/>
                </a:schemeClr>
              </a:solidFill>
            </a:ln>
          </c:spPr>
          <c:dPt>
            <c:idx val="0"/>
            <c:spPr>
              <a:solidFill>
                <a:schemeClr val="accent1">
                  <a:lumMod val="5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c:spPr>
          </c:dPt>
          <c:dPt>
            <c:idx val="1"/>
            <c:explosion val="1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c:spPr>
          </c:dPt>
          <c:dPt>
            <c:idx val="2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c:spPr>
          </c:dPt>
          <c:dPt>
            <c:idx val="3"/>
            <c:spPr>
              <a:solidFill>
                <a:schemeClr val="accent3">
                  <a:lumMod val="5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c:spPr>
          </c:dPt>
          <c:dPt>
            <c:idx val="4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c:spPr>
          </c:dPt>
          <c:dPt>
            <c:idx val="5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c:spPr>
          </c:dPt>
          <c:dPt>
            <c:idx val="6"/>
            <c:spPr>
              <a:solidFill>
                <a:schemeClr val="bg2">
                  <a:lumMod val="2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c:spPr>
          </c:dPt>
          <c:dPt>
            <c:idx val="7"/>
            <c:spPr>
              <a:solidFill>
                <a:schemeClr val="bg2">
                  <a:lumMod val="5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c:spPr>
          </c:dPt>
          <c:dLbls>
            <c:dLbl>
              <c:idx val="2"/>
              <c:spPr/>
              <c:txPr>
                <a:bodyPr/>
                <a:lstStyle/>
                <a:p>
                  <a:pPr>
                    <a:defRPr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</c:dLbl>
            <c:dLbl>
              <c:idx val="4"/>
              <c:spPr/>
              <c:txPr>
                <a:bodyPr/>
                <a:lstStyle/>
                <a:p>
                  <a:pPr>
                    <a:defRPr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</c:dLbl>
            <c:dLbl>
              <c:idx val="5"/>
              <c:spPr/>
              <c:txPr>
                <a:bodyPr/>
                <a:lstStyle/>
                <a:p>
                  <a:pPr>
                    <a:defRPr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все!$Q$6:$Q$13</c:f>
              <c:strCache>
                <c:ptCount val="8"/>
                <c:pt idx="0">
                  <c:v>потребительский рынок</c:v>
                </c:pt>
                <c:pt idx="1">
                  <c:v>транспорт</c:v>
                </c:pt>
                <c:pt idx="2">
                  <c:v>строительство</c:v>
                </c:pt>
                <c:pt idx="3">
                  <c:v>сельское хозяйство</c:v>
                </c:pt>
                <c:pt idx="4">
                  <c:v>промышленность</c:v>
                </c:pt>
                <c:pt idx="5">
                  <c:v>туризм</c:v>
                </c:pt>
                <c:pt idx="6">
                  <c:v>соцсфера</c:v>
                </c:pt>
                <c:pt idx="7">
                  <c:v>ЖКХ</c:v>
                </c:pt>
              </c:strCache>
            </c:strRef>
          </c:cat>
          <c:val>
            <c:numRef>
              <c:f>все!$R$6:$R$13</c:f>
              <c:numCache>
                <c:formatCode>General</c:formatCode>
                <c:ptCount val="8"/>
                <c:pt idx="0">
                  <c:v>1331</c:v>
                </c:pt>
                <c:pt idx="1">
                  <c:v>758</c:v>
                </c:pt>
                <c:pt idx="2">
                  <c:v>337</c:v>
                </c:pt>
                <c:pt idx="3">
                  <c:v>1139</c:v>
                </c:pt>
                <c:pt idx="4">
                  <c:v>703</c:v>
                </c:pt>
                <c:pt idx="5">
                  <c:v>308</c:v>
                </c:pt>
                <c:pt idx="6">
                  <c:v>1742</c:v>
                </c:pt>
                <c:pt idx="7">
                  <c:v>315</c:v>
                </c:pt>
              </c:numCache>
            </c:numRef>
          </c:val>
        </c:ser>
        <c:firstSliceAng val="0"/>
      </c:pie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9275263453112257"/>
          <c:y val="0.12111175357620198"/>
          <c:w val="0.29439903018905761"/>
          <c:h val="0.84184459302501757"/>
        </c:manualLayout>
      </c:layout>
    </c:legend>
    <c:plotVisOnly val="1"/>
    <c:dispBlanksAs val="zero"/>
  </c:chart>
  <c:spPr>
    <a:ln>
      <a:solidFill>
        <a:schemeClr val="bg1">
          <a:lumMod val="50000"/>
        </a:schemeClr>
      </a:solidFill>
    </a:ln>
  </c:spPr>
  <c:txPr>
    <a:bodyPr/>
    <a:lstStyle/>
    <a:p>
      <a:pPr>
        <a:defRPr sz="10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chart>
    <c:title>
      <c:tx>
        <c:rich>
          <a:bodyPr/>
          <a:lstStyle/>
          <a:p>
            <a:pPr>
              <a:defRPr/>
            </a:pPr>
            <a:r>
              <a:rPr lang="ru-RU"/>
              <a:t>Производство с/х продукции</a:t>
            </a:r>
          </a:p>
        </c:rich>
      </c:tx>
      <c:layout>
        <c:manualLayout>
          <c:xMode val="edge"/>
          <c:yMode val="edge"/>
          <c:x val="0.27691458690382309"/>
          <c:y val="0"/>
        </c:manualLayout>
      </c:layout>
    </c:title>
    <c:plotArea>
      <c:layout>
        <c:manualLayout>
          <c:layoutTarget val="inner"/>
          <c:xMode val="edge"/>
          <c:yMode val="edge"/>
          <c:x val="0.14123836793128144"/>
          <c:y val="4.9597884185707833E-2"/>
          <c:w val="0.7974516948025816"/>
          <c:h val="0.83896782387690805"/>
        </c:manualLayout>
      </c:layout>
      <c:barChart>
        <c:barDir val="bar"/>
        <c:grouping val="clustered"/>
        <c:ser>
          <c:idx val="1"/>
          <c:order val="0"/>
          <c:tx>
            <c:strRef>
              <c:f>Лист1!$A$148</c:f>
              <c:strCache>
                <c:ptCount val="1"/>
                <c:pt idx="0">
                  <c:v>Молоко, тн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Val val="1"/>
          </c:dLbls>
          <c:cat>
            <c:strRef>
              <c:f>Лист1!$D$147:$I$147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 план</c:v>
                </c:pt>
              </c:strCache>
            </c:strRef>
          </c:cat>
          <c:val>
            <c:numRef>
              <c:f>Лист1!$D$148:$I$148</c:f>
              <c:numCache>
                <c:formatCode>General</c:formatCode>
                <c:ptCount val="6"/>
                <c:pt idx="0">
                  <c:v>36531</c:v>
                </c:pt>
                <c:pt idx="1">
                  <c:v>38120</c:v>
                </c:pt>
                <c:pt idx="2">
                  <c:v>38200</c:v>
                </c:pt>
                <c:pt idx="3">
                  <c:v>39000</c:v>
                </c:pt>
                <c:pt idx="4">
                  <c:v>39100</c:v>
                </c:pt>
                <c:pt idx="5">
                  <c:v>39127</c:v>
                </c:pt>
              </c:numCache>
            </c:numRef>
          </c:val>
        </c:ser>
        <c:ser>
          <c:idx val="2"/>
          <c:order val="1"/>
          <c:tx>
            <c:strRef>
              <c:f>Лист1!$A$149</c:f>
              <c:strCache>
                <c:ptCount val="1"/>
                <c:pt idx="0">
                  <c:v>Мясо, тн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dLbls>
            <c:showVal val="1"/>
          </c:dLbls>
          <c:cat>
            <c:strRef>
              <c:f>Лист1!$D$147:$I$147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 план</c:v>
                </c:pt>
              </c:strCache>
            </c:strRef>
          </c:cat>
          <c:val>
            <c:numRef>
              <c:f>Лист1!$D$149:$I$149</c:f>
              <c:numCache>
                <c:formatCode>General</c:formatCode>
                <c:ptCount val="6"/>
                <c:pt idx="0">
                  <c:v>11114</c:v>
                </c:pt>
                <c:pt idx="1">
                  <c:v>10923</c:v>
                </c:pt>
                <c:pt idx="2">
                  <c:v>1932</c:v>
                </c:pt>
                <c:pt idx="3">
                  <c:v>900</c:v>
                </c:pt>
                <c:pt idx="4">
                  <c:v>900</c:v>
                </c:pt>
                <c:pt idx="5">
                  <c:v>900</c:v>
                </c:pt>
              </c:numCache>
            </c:numRef>
          </c:val>
        </c:ser>
        <c:ser>
          <c:idx val="0"/>
          <c:order val="2"/>
          <c:tx>
            <c:strRef>
              <c:f>Лист1!$A$150</c:f>
              <c:strCache>
                <c:ptCount val="1"/>
                <c:pt idx="0">
                  <c:v>Яйцо, дес.тыс. шт.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dLbls>
            <c:showVal val="1"/>
          </c:dLbls>
          <c:cat>
            <c:strRef>
              <c:f>Лист1!$D$147:$I$147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 план</c:v>
                </c:pt>
              </c:strCache>
            </c:strRef>
          </c:cat>
          <c:val>
            <c:numRef>
              <c:f>Лист1!$D$150:$I$150</c:f>
              <c:numCache>
                <c:formatCode>General</c:formatCode>
                <c:ptCount val="6"/>
                <c:pt idx="0">
                  <c:v>12610</c:v>
                </c:pt>
                <c:pt idx="1">
                  <c:v>9355</c:v>
                </c:pt>
                <c:pt idx="2">
                  <c:v>8490</c:v>
                </c:pt>
                <c:pt idx="3">
                  <c:v>12180</c:v>
                </c:pt>
                <c:pt idx="4">
                  <c:v>12300</c:v>
                </c:pt>
                <c:pt idx="5">
                  <c:v>12500</c:v>
                </c:pt>
              </c:numCache>
            </c:numRef>
          </c:val>
        </c:ser>
        <c:ser>
          <c:idx val="3"/>
          <c:order val="3"/>
          <c:tx>
            <c:strRef>
              <c:f>Лист1!$A$151</c:f>
              <c:strCache>
                <c:ptCount val="1"/>
                <c:pt idx="0">
                  <c:v>Зерно, тн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dLbls>
            <c:showVal val="1"/>
          </c:dLbls>
          <c:cat>
            <c:strRef>
              <c:f>Лист1!$D$147:$I$147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 план</c:v>
                </c:pt>
              </c:strCache>
            </c:strRef>
          </c:cat>
          <c:val>
            <c:numRef>
              <c:f>Лист1!$D$151:$I$151</c:f>
              <c:numCache>
                <c:formatCode>General</c:formatCode>
                <c:ptCount val="6"/>
                <c:pt idx="0">
                  <c:v>6200</c:v>
                </c:pt>
                <c:pt idx="1">
                  <c:v>5518</c:v>
                </c:pt>
                <c:pt idx="2">
                  <c:v>2677</c:v>
                </c:pt>
                <c:pt idx="3">
                  <c:v>3607</c:v>
                </c:pt>
                <c:pt idx="4">
                  <c:v>4875</c:v>
                </c:pt>
                <c:pt idx="5">
                  <c:v>5000</c:v>
                </c:pt>
              </c:numCache>
            </c:numRef>
          </c:val>
        </c:ser>
        <c:ser>
          <c:idx val="4"/>
          <c:order val="4"/>
          <c:tx>
            <c:strRef>
              <c:f>Лист1!$A$152</c:f>
              <c:strCache>
                <c:ptCount val="1"/>
                <c:pt idx="0">
                  <c:v>Овощи, тн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howVal val="1"/>
          </c:dLbls>
          <c:cat>
            <c:strRef>
              <c:f>Лист1!$D$147:$I$147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 план</c:v>
                </c:pt>
              </c:strCache>
            </c:strRef>
          </c:cat>
          <c:val>
            <c:numRef>
              <c:f>Лист1!$D$152:$I$152</c:f>
              <c:numCache>
                <c:formatCode>General</c:formatCode>
                <c:ptCount val="6"/>
                <c:pt idx="0">
                  <c:v>1590</c:v>
                </c:pt>
                <c:pt idx="1">
                  <c:v>2025</c:v>
                </c:pt>
                <c:pt idx="2">
                  <c:v>585</c:v>
                </c:pt>
                <c:pt idx="3">
                  <c:v>990</c:v>
                </c:pt>
                <c:pt idx="4">
                  <c:v>1123</c:v>
                </c:pt>
                <c:pt idx="5">
                  <c:v>1125</c:v>
                </c:pt>
              </c:numCache>
            </c:numRef>
          </c:val>
        </c:ser>
        <c:ser>
          <c:idx val="5"/>
          <c:order val="5"/>
          <c:tx>
            <c:strRef>
              <c:f>Лист1!$A$153</c:f>
              <c:strCache>
                <c:ptCount val="1"/>
                <c:pt idx="0">
                  <c:v>Картофель, тн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dLbls>
            <c:showVal val="1"/>
          </c:dLbls>
          <c:cat>
            <c:strRef>
              <c:f>Лист1!$D$147:$I$147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 план</c:v>
                </c:pt>
              </c:strCache>
            </c:strRef>
          </c:cat>
          <c:val>
            <c:numRef>
              <c:f>Лист1!$D$153:$I$153</c:f>
              <c:numCache>
                <c:formatCode>General</c:formatCode>
                <c:ptCount val="6"/>
                <c:pt idx="0">
                  <c:v>2207</c:v>
                </c:pt>
                <c:pt idx="1">
                  <c:v>3013</c:v>
                </c:pt>
                <c:pt idx="2">
                  <c:v>1549</c:v>
                </c:pt>
                <c:pt idx="3">
                  <c:v>2610</c:v>
                </c:pt>
                <c:pt idx="4">
                  <c:v>6483</c:v>
                </c:pt>
                <c:pt idx="5">
                  <c:v>6500</c:v>
                </c:pt>
              </c:numCache>
            </c:numRef>
          </c:val>
        </c:ser>
        <c:gapWidth val="30"/>
        <c:axId val="75619328"/>
        <c:axId val="76133120"/>
      </c:barChart>
      <c:catAx>
        <c:axId val="75619328"/>
        <c:scaling>
          <c:orientation val="minMax"/>
        </c:scaling>
        <c:axPos val="l"/>
        <c:numFmt formatCode="General" sourceLinked="1"/>
        <c:tickLblPos val="nextTo"/>
        <c:crossAx val="76133120"/>
        <c:crosses val="autoZero"/>
        <c:auto val="1"/>
        <c:lblAlgn val="ctr"/>
        <c:lblOffset val="100"/>
      </c:catAx>
      <c:valAx>
        <c:axId val="76133120"/>
        <c:scaling>
          <c:orientation val="minMax"/>
          <c:max val="40000"/>
        </c:scaling>
        <c:axPos val="b"/>
        <c:majorGridlines/>
        <c:numFmt formatCode="General" sourceLinked="1"/>
        <c:tickLblPos val="nextTo"/>
        <c:crossAx val="75619328"/>
        <c:crosses val="autoZero"/>
        <c:crossBetween val="between"/>
      </c:valAx>
      <c:spPr>
        <a:ln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1.4456499368922581E-2"/>
          <c:y val="0.93841699344791429"/>
          <c:w val="0.9674653635934819"/>
          <c:h val="6.1583006552084062E-2"/>
        </c:manualLayout>
      </c:layout>
    </c:legend>
    <c:plotVisOnly val="1"/>
  </c:chart>
  <c:spPr>
    <a:ln>
      <a:solidFill>
        <a:prstClr val="white">
          <a:lumMod val="50000"/>
        </a:prstClr>
      </a:solidFill>
    </a:ln>
  </c:spPr>
  <c:txPr>
    <a:bodyPr/>
    <a:lstStyle/>
    <a:p>
      <a:pPr>
        <a:defRPr sz="10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roundedCorners val="1"/>
  <c:chart>
    <c:title>
      <c:layout>
        <c:manualLayout>
          <c:xMode val="edge"/>
          <c:yMode val="edge"/>
          <c:x val="0.17078591158638018"/>
          <c:y val="1.3114754098360739E-2"/>
        </c:manualLayout>
      </c:layout>
    </c:title>
    <c:plotArea>
      <c:layout>
        <c:manualLayout>
          <c:layoutTarget val="inner"/>
          <c:xMode val="edge"/>
          <c:yMode val="edge"/>
          <c:x val="0.13698120532361108"/>
          <c:y val="0.19702112645755337"/>
          <c:w val="0.81585909478358376"/>
          <c:h val="0.67110193193063983"/>
        </c:manualLayout>
      </c:layout>
      <c:barChart>
        <c:barDir val="col"/>
        <c:grouping val="clustered"/>
        <c:ser>
          <c:idx val="1"/>
          <c:order val="0"/>
          <c:tx>
            <c:strRef>
              <c:f>Лист1!$A$115</c:f>
              <c:strCache>
                <c:ptCount val="1"/>
                <c:pt idx="0">
                  <c:v>Произведено промышленной продукции, млн.руб.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dLbls>
            <c:spPr>
              <a:noFill/>
            </c:spPr>
            <c:txPr>
              <a:bodyPr rot="-5400000" vert="horz" anchor="ctr" anchorCtr="0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Val val="1"/>
          </c:dLbls>
          <c:cat>
            <c:numRef>
              <c:f>Лист1!$E$114:$I$114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Лист1!$E$115:$I$115</c:f>
              <c:numCache>
                <c:formatCode>General</c:formatCode>
                <c:ptCount val="5"/>
                <c:pt idx="0">
                  <c:v>1171.4000000000001</c:v>
                </c:pt>
                <c:pt idx="1">
                  <c:v>1099.8</c:v>
                </c:pt>
                <c:pt idx="2">
                  <c:v>533.29999999999995</c:v>
                </c:pt>
                <c:pt idx="3">
                  <c:v>593.20000000000005</c:v>
                </c:pt>
                <c:pt idx="4">
                  <c:v>532.1</c:v>
                </c:pt>
              </c:numCache>
            </c:numRef>
          </c:val>
        </c:ser>
        <c:gapWidth val="100"/>
        <c:axId val="76269440"/>
        <c:axId val="76333824"/>
      </c:barChart>
      <c:catAx>
        <c:axId val="76269440"/>
        <c:scaling>
          <c:orientation val="minMax"/>
        </c:scaling>
        <c:axPos val="b"/>
        <c:numFmt formatCode="General" sourceLinked="1"/>
        <c:tickLblPos val="nextTo"/>
        <c:crossAx val="76333824"/>
        <c:crosses val="autoZero"/>
        <c:auto val="1"/>
        <c:lblAlgn val="ctr"/>
        <c:lblOffset val="100"/>
      </c:catAx>
      <c:valAx>
        <c:axId val="76333824"/>
        <c:scaling>
          <c:orientation val="minMax"/>
          <c:max val="1500"/>
        </c:scaling>
        <c:axPos val="l"/>
        <c:majorGridlines/>
        <c:numFmt formatCode="#,##0" sourceLinked="0"/>
        <c:tickLblPos val="nextTo"/>
        <c:crossAx val="76269440"/>
        <c:crosses val="autoZero"/>
        <c:crossBetween val="between"/>
        <c:majorUnit val="500"/>
      </c:valAx>
    </c:plotArea>
    <c:plotVisOnly val="1"/>
  </c:chart>
  <c:spPr>
    <a:solidFill>
      <a:schemeClr val="bg1"/>
    </a:solidFill>
    <a:ln w="12700">
      <a:solidFill>
        <a:schemeClr val="bg1">
          <a:lumMod val="65000"/>
        </a:schemeClr>
      </a:solidFill>
    </a:ln>
  </c:spPr>
  <c:txPr>
    <a:bodyPr/>
    <a:lstStyle/>
    <a:p>
      <a:pPr>
        <a:defRPr sz="10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roundedCorners val="1"/>
  <c:chart>
    <c:title>
      <c:tx>
        <c:rich>
          <a:bodyPr/>
          <a:lstStyle/>
          <a:p>
            <a:pPr>
              <a:defRPr/>
            </a:pPr>
            <a:r>
              <a:rPr lang="ru-RU"/>
              <a:t>Заготовлено древесины, тыс.м3</a:t>
            </a:r>
          </a:p>
        </c:rich>
      </c:tx>
      <c:layout>
        <c:manualLayout>
          <c:xMode val="edge"/>
          <c:yMode val="edge"/>
          <c:x val="0.24770736627353895"/>
          <c:y val="0"/>
        </c:manualLayout>
      </c:layout>
    </c:title>
    <c:plotArea>
      <c:layout>
        <c:manualLayout>
          <c:layoutTarget val="inner"/>
          <c:xMode val="edge"/>
          <c:yMode val="edge"/>
          <c:x val="0.13698120532361108"/>
          <c:y val="0.15644967455991196"/>
          <c:w val="0.8158590947835842"/>
          <c:h val="0.68600886427658436"/>
        </c:manualLayout>
      </c:layout>
      <c:barChart>
        <c:barDir val="col"/>
        <c:grouping val="clustered"/>
        <c:ser>
          <c:idx val="1"/>
          <c:order val="0"/>
          <c:spPr>
            <a:solidFill>
              <a:schemeClr val="accent3">
                <a:lumMod val="75000"/>
              </a:schemeClr>
            </a:solidFill>
          </c:spPr>
          <c:dLbls>
            <c:spPr>
              <a:noFill/>
            </c:spPr>
            <c:txPr>
              <a:bodyPr rot="-540000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Val val="1"/>
          </c:dLbls>
          <c:cat>
            <c:numRef>
              <c:f>Лист1!$E$119:$I$119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Лист1!$E$120:$I$120</c:f>
              <c:numCache>
                <c:formatCode>General</c:formatCode>
                <c:ptCount val="5"/>
                <c:pt idx="0">
                  <c:v>457</c:v>
                </c:pt>
                <c:pt idx="1">
                  <c:v>520</c:v>
                </c:pt>
                <c:pt idx="2">
                  <c:v>525</c:v>
                </c:pt>
                <c:pt idx="3">
                  <c:v>595</c:v>
                </c:pt>
                <c:pt idx="4">
                  <c:v>479</c:v>
                </c:pt>
              </c:numCache>
            </c:numRef>
          </c:val>
        </c:ser>
        <c:gapWidth val="100"/>
        <c:axId val="78695424"/>
        <c:axId val="80114048"/>
      </c:barChart>
      <c:catAx>
        <c:axId val="78695424"/>
        <c:scaling>
          <c:orientation val="minMax"/>
        </c:scaling>
        <c:axPos val="b"/>
        <c:numFmt formatCode="General" sourceLinked="1"/>
        <c:tickLblPos val="nextTo"/>
        <c:crossAx val="80114048"/>
        <c:crosses val="autoZero"/>
        <c:auto val="1"/>
        <c:lblAlgn val="ctr"/>
        <c:lblOffset val="100"/>
      </c:catAx>
      <c:valAx>
        <c:axId val="80114048"/>
        <c:scaling>
          <c:orientation val="minMax"/>
          <c:max val="600"/>
        </c:scaling>
        <c:axPos val="l"/>
        <c:majorGridlines/>
        <c:numFmt formatCode="#,##0" sourceLinked="0"/>
        <c:tickLblPos val="nextTo"/>
        <c:crossAx val="78695424"/>
        <c:crosses val="autoZero"/>
        <c:crossBetween val="between"/>
      </c:valAx>
    </c:plotArea>
    <c:plotVisOnly val="1"/>
  </c:chart>
  <c:spPr>
    <a:solidFill>
      <a:schemeClr val="bg1"/>
    </a:solidFill>
    <a:ln w="12700">
      <a:solidFill>
        <a:schemeClr val="bg1">
          <a:lumMod val="65000"/>
        </a:schemeClr>
      </a:solidFill>
    </a:ln>
  </c:spPr>
  <c:txPr>
    <a:bodyPr/>
    <a:lstStyle/>
    <a:p>
      <a:pPr>
        <a:defRPr sz="10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5"/>
  <c:chart>
    <c:title>
      <c:tx>
        <c:rich>
          <a:bodyPr/>
          <a:lstStyle/>
          <a:p>
            <a:pPr>
              <a:defRPr/>
            </a:pPr>
            <a:r>
              <a:rPr lang="ru-RU"/>
              <a:t>Потенциал размещения </a:t>
            </a:r>
          </a:p>
          <a:p>
            <a:pPr>
              <a:defRPr/>
            </a:pPr>
            <a:r>
              <a:rPr lang="ru-RU"/>
              <a:t>(всего 2556 мест)</a:t>
            </a:r>
          </a:p>
        </c:rich>
      </c:tx>
      <c:layout>
        <c:manualLayout>
          <c:xMode val="edge"/>
          <c:yMode val="edge"/>
          <c:x val="0.32811294776770838"/>
          <c:y val="1.4758305318613432E-3"/>
        </c:manualLayout>
      </c:layout>
    </c:title>
    <c:plotArea>
      <c:layout>
        <c:manualLayout>
          <c:layoutTarget val="inner"/>
          <c:xMode val="edge"/>
          <c:yMode val="edge"/>
          <c:x val="0.10690507436570429"/>
          <c:y val="9.9548266927817569E-2"/>
          <c:w val="0.87847719301030069"/>
          <c:h val="0.61613421553983883"/>
        </c:manualLayout>
      </c:layout>
      <c:barChart>
        <c:barDir val="col"/>
        <c:grouping val="clustered"/>
        <c:ser>
          <c:idx val="0"/>
          <c:order val="0"/>
          <c:dPt>
            <c:idx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1"/>
            <c:spPr>
              <a:solidFill>
                <a:srgbClr val="9BBB59">
                  <a:lumMod val="75000"/>
                </a:srgbClr>
              </a:solidFill>
            </c:spPr>
          </c:dPt>
          <c:dPt>
            <c:idx val="2"/>
            <c:spPr>
              <a:solidFill>
                <a:srgbClr val="9BBB59">
                  <a:lumMod val="75000"/>
                </a:srgbClr>
              </a:solidFill>
            </c:spPr>
          </c:dPt>
          <c:dPt>
            <c:idx val="3"/>
            <c:spPr>
              <a:solidFill>
                <a:srgbClr val="9BBB59">
                  <a:lumMod val="75000"/>
                </a:srgbClr>
              </a:solidFill>
            </c:spPr>
          </c:dPt>
          <c:dPt>
            <c:idx val="4"/>
            <c:spPr>
              <a:solidFill>
                <a:srgbClr val="9BBB59">
                  <a:lumMod val="75000"/>
                </a:srgbClr>
              </a:solidFill>
            </c:spPr>
          </c:dPt>
          <c:dPt>
            <c:idx val="5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6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7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8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9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1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11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12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13"/>
            <c:spPr>
              <a:solidFill>
                <a:srgbClr val="C0504D">
                  <a:lumMod val="75000"/>
                </a:srgbClr>
              </a:solidFill>
            </c:spPr>
          </c:dPt>
          <c:dLbls>
            <c:showVal val="1"/>
          </c:dLbls>
          <c:cat>
            <c:strRef>
              <c:f>Туризм!$A$43:$A$56</c:f>
              <c:strCache>
                <c:ptCount val="14"/>
                <c:pt idx="0">
                  <c:v>БО "Торово"</c:v>
                </c:pt>
                <c:pt idx="1">
                  <c:v>БО "Городище"</c:v>
                </c:pt>
                <c:pt idx="2">
                  <c:v>БО "Степаново"</c:v>
                </c:pt>
                <c:pt idx="3">
                  <c:v>БО "Солнечный бор"</c:v>
                </c:pt>
                <c:pt idx="4">
                  <c:v>БО "Верхняя Рыбинка"</c:v>
                </c:pt>
                <c:pt idx="5">
                  <c:v>ЦЛСиО "Карпово"</c:v>
                </c:pt>
                <c:pt idx="6">
                  <c:v>ГД "Андога"</c:v>
                </c:pt>
                <c:pt idx="7">
                  <c:v>БО "Костяевка"</c:v>
                </c:pt>
                <c:pt idx="8">
                  <c:v>ДОЛ "Лесная 
сказка"</c:v>
                </c:pt>
                <c:pt idx="9">
                  <c:v>ДОЛ "Искра"</c:v>
                </c:pt>
                <c:pt idx="10">
                  <c:v>ДОЛ "Жемчужина 
Мологи"</c:v>
                </c:pt>
                <c:pt idx="11">
                  <c:v>Гостиница "Лукоморье"</c:v>
                </c:pt>
                <c:pt idx="12">
                  <c:v>Гостиница "Sky Park Hotel"</c:v>
                </c:pt>
                <c:pt idx="13">
                  <c:v>Гостиница "Лукошко"</c:v>
                </c:pt>
              </c:strCache>
            </c:strRef>
          </c:cat>
          <c:val>
            <c:numRef>
              <c:f>Туризм!$D$43:$D$56</c:f>
              <c:numCache>
                <c:formatCode>General</c:formatCode>
                <c:ptCount val="14"/>
                <c:pt idx="0">
                  <c:v>301</c:v>
                </c:pt>
                <c:pt idx="1">
                  <c:v>65</c:v>
                </c:pt>
                <c:pt idx="2">
                  <c:v>180</c:v>
                </c:pt>
                <c:pt idx="3">
                  <c:v>20</c:v>
                </c:pt>
                <c:pt idx="4">
                  <c:v>80</c:v>
                </c:pt>
                <c:pt idx="5">
                  <c:v>121</c:v>
                </c:pt>
                <c:pt idx="6">
                  <c:v>43</c:v>
                </c:pt>
                <c:pt idx="7">
                  <c:v>36</c:v>
                </c:pt>
                <c:pt idx="8">
                  <c:v>600</c:v>
                </c:pt>
                <c:pt idx="9">
                  <c:v>350</c:v>
                </c:pt>
                <c:pt idx="10">
                  <c:v>650</c:v>
                </c:pt>
                <c:pt idx="11">
                  <c:v>27</c:v>
                </c:pt>
                <c:pt idx="12">
                  <c:v>72</c:v>
                </c:pt>
                <c:pt idx="13">
                  <c:v>11</c:v>
                </c:pt>
              </c:numCache>
            </c:numRef>
          </c:val>
        </c:ser>
        <c:gapWidth val="50"/>
        <c:overlap val="46"/>
        <c:axId val="174488192"/>
        <c:axId val="174563712"/>
      </c:barChart>
      <c:catAx>
        <c:axId val="174488192"/>
        <c:scaling>
          <c:orientation val="minMax"/>
        </c:scaling>
        <c:axPos val="b"/>
        <c:numFmt formatCode="General" sourceLinked="0"/>
        <c:tickLblPos val="nextTo"/>
        <c:txPr>
          <a:bodyPr rot="-5400000" vert="horz"/>
          <a:lstStyle/>
          <a:p>
            <a:pPr>
              <a:defRPr/>
            </a:pPr>
            <a:endParaRPr lang="ru-RU"/>
          </a:p>
        </c:txPr>
        <c:crossAx val="174563712"/>
        <c:crosses val="autoZero"/>
        <c:auto val="1"/>
        <c:lblAlgn val="ctr"/>
        <c:lblOffset val="100"/>
      </c:catAx>
      <c:valAx>
        <c:axId val="174563712"/>
        <c:scaling>
          <c:orientation val="minMax"/>
        </c:scaling>
        <c:axPos val="l"/>
        <c:majorGridlines/>
        <c:numFmt formatCode="General" sourceLinked="1"/>
        <c:tickLblPos val="nextTo"/>
        <c:crossAx val="174488192"/>
        <c:crosses val="autoZero"/>
        <c:crossBetween val="between"/>
      </c:valAx>
    </c:plotArea>
    <c:plotVisOnly val="1"/>
  </c:chart>
  <c:spPr>
    <a:ln>
      <a:solidFill>
        <a:schemeClr val="bg1">
          <a:lumMod val="50000"/>
        </a:schemeClr>
      </a:solidFill>
    </a:ln>
  </c:spPr>
  <c:txPr>
    <a:bodyPr/>
    <a:lstStyle/>
    <a:p>
      <a:pPr>
        <a:defRPr sz="10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421187-81B9-40B1-B80D-4CD3CC571188}" type="datetimeFigureOut">
              <a:rPr lang="ru-RU" smtClean="0"/>
              <a:pPr/>
              <a:t>07.05.2020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FC98F-DEED-4DF2-A7C6-F180297C803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FC98F-DEED-4DF2-A7C6-F180297C8039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FC98F-DEED-4DF2-A7C6-F180297C8039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FC98F-DEED-4DF2-A7C6-F180297C8039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FC98F-DEED-4DF2-A7C6-F180297C8039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FC98F-DEED-4DF2-A7C6-F180297C8039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FC98F-DEED-4DF2-A7C6-F180297C8039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FC98F-DEED-4DF2-A7C6-F180297C8039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FC98F-DEED-4DF2-A7C6-F180297C8039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FC98F-DEED-4DF2-A7C6-F180297C8039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FC98F-DEED-4DF2-A7C6-F180297C8039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FC98F-DEED-4DF2-A7C6-F180297C8039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FC98F-DEED-4DF2-A7C6-F180297C8039}" type="slidenum">
              <a:rPr lang="ru-RU" smtClean="0"/>
              <a:pPr/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FC98F-DEED-4DF2-A7C6-F180297C8039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FC98F-DEED-4DF2-A7C6-F180297C8039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FC98F-DEED-4DF2-A7C6-F180297C8039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FC98F-DEED-4DF2-A7C6-F180297C8039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FC98F-DEED-4DF2-A7C6-F180297C8039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FC98F-DEED-4DF2-A7C6-F180297C8039}" type="slidenum">
              <a:rPr lang="ru-RU" smtClean="0"/>
              <a:pPr/>
              <a:t>47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FC98F-DEED-4DF2-A7C6-F180297C8039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FC98F-DEED-4DF2-A7C6-F180297C8039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FC98F-DEED-4DF2-A7C6-F180297C8039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FC98F-DEED-4DF2-A7C6-F180297C8039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FC98F-DEED-4DF2-A7C6-F180297C8039}" type="slidenum">
              <a:rPr lang="ru-RU" smtClean="0"/>
              <a:pPr/>
              <a:t>9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FC98F-DEED-4DF2-A7C6-F180297C8039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FC98F-DEED-4DF2-A7C6-F180297C8039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64A8-7B9D-46B0-AEB3-9FDE345FF0B2}" type="datetimeFigureOut">
              <a:rPr lang="ru-RU" smtClean="0"/>
              <a:pPr/>
              <a:t>07.05.2020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D78B8-7F23-4073-B9BF-3D82794C25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64A8-7B9D-46B0-AEB3-9FDE345FF0B2}" type="datetimeFigureOut">
              <a:rPr lang="ru-RU" smtClean="0"/>
              <a:pPr/>
              <a:t>07.05.2020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D78B8-7F23-4073-B9BF-3D82794C25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64A8-7B9D-46B0-AEB3-9FDE345FF0B2}" type="datetimeFigureOut">
              <a:rPr lang="ru-RU" smtClean="0"/>
              <a:pPr/>
              <a:t>07.05.2020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D78B8-7F23-4073-B9BF-3D82794C25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64A8-7B9D-46B0-AEB3-9FDE345FF0B2}" type="datetimeFigureOut">
              <a:rPr lang="ru-RU" smtClean="0"/>
              <a:pPr/>
              <a:t>07.05.2020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D78B8-7F23-4073-B9BF-3D82794C25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64A8-7B9D-46B0-AEB3-9FDE345FF0B2}" type="datetimeFigureOut">
              <a:rPr lang="ru-RU" smtClean="0"/>
              <a:pPr/>
              <a:t>07.05.2020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D78B8-7F23-4073-B9BF-3D82794C25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64A8-7B9D-46B0-AEB3-9FDE345FF0B2}" type="datetimeFigureOut">
              <a:rPr lang="ru-RU" smtClean="0"/>
              <a:pPr/>
              <a:t>07.05.2020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D78B8-7F23-4073-B9BF-3D82794C25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64A8-7B9D-46B0-AEB3-9FDE345FF0B2}" type="datetimeFigureOut">
              <a:rPr lang="ru-RU" smtClean="0"/>
              <a:pPr/>
              <a:t>07.05.2020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D78B8-7F23-4073-B9BF-3D82794C25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64A8-7B9D-46B0-AEB3-9FDE345FF0B2}" type="datetimeFigureOut">
              <a:rPr lang="ru-RU" smtClean="0"/>
              <a:pPr/>
              <a:t>07.05.2020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D78B8-7F23-4073-B9BF-3D82794C25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64A8-7B9D-46B0-AEB3-9FDE345FF0B2}" type="datetimeFigureOut">
              <a:rPr lang="ru-RU" smtClean="0"/>
              <a:pPr/>
              <a:t>07.05.2020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D78B8-7F23-4073-B9BF-3D82794C25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64A8-7B9D-46B0-AEB3-9FDE345FF0B2}" type="datetimeFigureOut">
              <a:rPr lang="ru-RU" smtClean="0"/>
              <a:pPr/>
              <a:t>07.05.2020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D78B8-7F23-4073-B9BF-3D82794C25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64A8-7B9D-46B0-AEB3-9FDE345FF0B2}" type="datetimeFigureOut">
              <a:rPr lang="ru-RU" smtClean="0"/>
              <a:pPr/>
              <a:t>07.05.2020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D78B8-7F23-4073-B9BF-3D82794C25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964A8-7B9D-46B0-AEB3-9FDE345FF0B2}" type="datetimeFigureOut">
              <a:rPr lang="ru-RU" smtClean="0"/>
              <a:pPr/>
              <a:t>07.05.2020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D78B8-7F23-4073-B9BF-3D82794C25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hyperlink" Target="mailto:ooo.malechkino@yandex.ru" TargetMode="External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iaksakol@rambler.ru" TargetMode="External"/><Relationship Id="rId5" Type="http://schemas.openxmlformats.org/officeDocument/2006/relationships/hyperlink" Target="mailto:ooo_botovo@mail.ru" TargetMode="External"/><Relationship Id="rId4" Type="http://schemas.openxmlformats.org/officeDocument/2006/relationships/hyperlink" Target="mailto:milkmade@mail.ru" TargetMode="External"/><Relationship Id="rId9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hyperlink" Target="mailto:agros35@rambler.ru" TargetMode="External"/><Relationship Id="rId7" Type="http://schemas.openxmlformats.org/officeDocument/2006/relationships/hyperlink" Target="mailto:490255@inbox.ru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nina555ivan@yandex.ru" TargetMode="External"/><Relationship Id="rId5" Type="http://schemas.openxmlformats.org/officeDocument/2006/relationships/hyperlink" Target="mailto:batranshpk@yandex.ru" TargetMode="External"/><Relationship Id="rId10" Type="http://schemas.openxmlformats.org/officeDocument/2006/relationships/image" Target="../media/image31.jpeg"/><Relationship Id="rId4" Type="http://schemas.openxmlformats.org/officeDocument/2006/relationships/hyperlink" Target="mailto:spk-udarnik15@yandex.ru" TargetMode="External"/><Relationship Id="rId9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hyperlink" Target="mailto:agromilk35@mail.ru" TargetMode="External"/><Relationship Id="rId7" Type="http://schemas.openxmlformats.org/officeDocument/2006/relationships/hyperlink" Target="mailto:lena111.75@mail.ru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onnadejda@mail.ru" TargetMode="External"/><Relationship Id="rId5" Type="http://schemas.openxmlformats.org/officeDocument/2006/relationships/hyperlink" Target="mailto:cherepovecplem@yandex.ru" TargetMode="External"/><Relationship Id="rId10" Type="http://schemas.openxmlformats.org/officeDocument/2006/relationships/image" Target="../media/image34.jpeg"/><Relationship Id="rId4" Type="http://schemas.openxmlformats.org/officeDocument/2006/relationships/hyperlink" Target="mailto:yuzhok99@mail.ru" TargetMode="External"/><Relationship Id="rId9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mailto:89602923792@yandex.ru" TargetMode="External"/><Relationship Id="rId3" Type="http://schemas.openxmlformats.org/officeDocument/2006/relationships/hyperlink" Target="mailto:lleessnniicc@yandex.ru" TargetMode="External"/><Relationship Id="rId7" Type="http://schemas.openxmlformats.org/officeDocument/2006/relationships/hyperlink" Target="mailto:AL110465@bk.ru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latotina.90@mail.ru" TargetMode="External"/><Relationship Id="rId11" Type="http://schemas.openxmlformats.org/officeDocument/2006/relationships/image" Target="../media/image37.jpeg"/><Relationship Id="rId5" Type="http://schemas.openxmlformats.org/officeDocument/2006/relationships/hyperlink" Target="mailto:elenabaklagina0918@mail.ru" TargetMode="External"/><Relationship Id="rId10" Type="http://schemas.openxmlformats.org/officeDocument/2006/relationships/image" Target="../media/image36.jpeg"/><Relationship Id="rId4" Type="http://schemas.openxmlformats.org/officeDocument/2006/relationships/hyperlink" Target="mailto:tvn@rbcmail.ru" TargetMode="External"/><Relationship Id="rId9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mailto:cherptiza@mail.ru" TargetMode="External"/><Relationship Id="rId13" Type="http://schemas.openxmlformats.org/officeDocument/2006/relationships/image" Target="../media/image53.jpeg"/><Relationship Id="rId3" Type="http://schemas.openxmlformats.org/officeDocument/2006/relationships/hyperlink" Target="mailto:rosi35@mail.ru" TargetMode="External"/><Relationship Id="rId7" Type="http://schemas.openxmlformats.org/officeDocument/2006/relationships/hyperlink" Target="mailto:albinka.seliverstova@mail.ru" TargetMode="External"/><Relationship Id="rId12" Type="http://schemas.openxmlformats.org/officeDocument/2006/relationships/hyperlink" Target="mailto:pivnie.pogreba@gmail.co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office@severryba.ru" TargetMode="External"/><Relationship Id="rId11" Type="http://schemas.openxmlformats.org/officeDocument/2006/relationships/hyperlink" Target="file:///C:\Users\odn\AppData\Local\Microsoft\Windows\Temporary%20Internet%20Files\Content.Outlook\XI9KC1PJ\prodtorg_offis@mail.ru" TargetMode="External"/><Relationship Id="rId5" Type="http://schemas.openxmlformats.org/officeDocument/2006/relationships/hyperlink" Target="mailto:35gurman@rambler.ru" TargetMode="External"/><Relationship Id="rId15" Type="http://schemas.openxmlformats.org/officeDocument/2006/relationships/image" Target="../media/image55.jpeg"/><Relationship Id="rId10" Type="http://schemas.openxmlformats.org/officeDocument/2006/relationships/hyperlink" Target="file:///C:\Users\odn\AppData\Local\Microsoft\Windows\Temporary%20Internet%20Files\Content.Outlook\XI9KC1PJ\Vologodskiy.rodnik@gmail.com" TargetMode="External"/><Relationship Id="rId4" Type="http://schemas.openxmlformats.org/officeDocument/2006/relationships/hyperlink" Target="mailto:centr_hleb@mail.ru" TargetMode="External"/><Relationship Id="rId9" Type="http://schemas.openxmlformats.org/officeDocument/2006/relationships/hyperlink" Target="mailto:25a92@bk.ru" TargetMode="External"/><Relationship Id="rId1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mailto:skazka-botovo@yandex.ru" TargetMode="External"/><Relationship Id="rId13" Type="http://schemas.openxmlformats.org/officeDocument/2006/relationships/hyperlink" Target="mailto:s_bor35@mail.ru" TargetMode="External"/><Relationship Id="rId3" Type="http://schemas.openxmlformats.org/officeDocument/2006/relationships/image" Target="../media/image57.jpeg"/><Relationship Id="rId7" Type="http://schemas.openxmlformats.org/officeDocument/2006/relationships/hyperlink" Target="mailto:Fps-vo@mail.ru" TargetMode="External"/><Relationship Id="rId12" Type="http://schemas.openxmlformats.org/officeDocument/2006/relationships/hyperlink" Target="mailto:torovo@severstal.com" TargetMode="External"/><Relationship Id="rId2" Type="http://schemas.openxmlformats.org/officeDocument/2006/relationships/image" Target="../media/image56.jpeg"/><Relationship Id="rId16" Type="http://schemas.openxmlformats.org/officeDocument/2006/relationships/hyperlink" Target="mailto:skazkaofis@yandex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drenalinCherep@yandex.ru" TargetMode="External"/><Relationship Id="rId11" Type="http://schemas.openxmlformats.org/officeDocument/2006/relationships/hyperlink" Target="mailto:tanya.aleshina.66@inbox.ru" TargetMode="External"/><Relationship Id="rId5" Type="http://schemas.openxmlformats.org/officeDocument/2006/relationships/hyperlink" Target="mailto:karpovo35@mail.ru" TargetMode="External"/><Relationship Id="rId15" Type="http://schemas.openxmlformats.org/officeDocument/2006/relationships/hyperlink" Target="mailto:akvarelli@yandex.ru" TargetMode="External"/><Relationship Id="rId10" Type="http://schemas.openxmlformats.org/officeDocument/2006/relationships/hyperlink" Target="mailto:b.o.stepanovo@yandex.ru" TargetMode="External"/><Relationship Id="rId4" Type="http://schemas.openxmlformats.org/officeDocument/2006/relationships/image" Target="../media/image58.jpeg"/><Relationship Id="rId9" Type="http://schemas.openxmlformats.org/officeDocument/2006/relationships/hyperlink" Target="mailto:info@botovopoloviki.ru" TargetMode="External"/><Relationship Id="rId14" Type="http://schemas.openxmlformats.org/officeDocument/2006/relationships/hyperlink" Target="mailto:vrybinka@vrybinka.ru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mailto:dgpbz@rambler.ru" TargetMode="External"/><Relationship Id="rId13" Type="http://schemas.openxmlformats.org/officeDocument/2006/relationships/hyperlink" Target="mailto:http://andoga.net" TargetMode="External"/><Relationship Id="rId3" Type="http://schemas.openxmlformats.org/officeDocument/2006/relationships/image" Target="../media/image60.jpeg"/><Relationship Id="rId7" Type="http://schemas.openxmlformats.org/officeDocument/2006/relationships/hyperlink" Target="mailto:vk.com/galparus" TargetMode="External"/><Relationship Id="rId12" Type="http://schemas.openxmlformats.org/officeDocument/2006/relationships/hyperlink" Target="mailto:lukomorie@mail.ru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tokareva.info@gmail.com" TargetMode="External"/><Relationship Id="rId11" Type="http://schemas.openxmlformats.org/officeDocument/2006/relationships/hyperlink" Target="mailto:skypark.hotel@mail.ru" TargetMode="External"/><Relationship Id="rId5" Type="http://schemas.openxmlformats.org/officeDocument/2006/relationships/hyperlink" Target="mailto:vk.com/zoo_cher" TargetMode="External"/><Relationship Id="rId10" Type="http://schemas.openxmlformats.org/officeDocument/2006/relationships/hyperlink" Target="mailto:voskresenskoe-mctnk@yandex.ru" TargetMode="External"/><Relationship Id="rId4" Type="http://schemas.openxmlformats.org/officeDocument/2006/relationships/image" Target="../media/image61.jpeg"/><Relationship Id="rId9" Type="http://schemas.openxmlformats.org/officeDocument/2006/relationships/hyperlink" Target="mailto:ekodarwin@mail.ru" TargetMode="External"/><Relationship Id="rId14" Type="http://schemas.openxmlformats.org/officeDocument/2006/relationships/hyperlink" Target="mailto:mail@lukoshko.info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rra.ru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odn@cherra.ru" TargetMode="External"/><Relationship Id="rId4" Type="http://schemas.openxmlformats.org/officeDocument/2006/relationships/hyperlink" Target="mailto:admin@cherra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59632" y="2420888"/>
            <a:ext cx="7488832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Инвестиционный паспорт </a:t>
            </a:r>
          </a:p>
          <a:p>
            <a:pPr algn="ctr"/>
            <a:r>
              <a:rPr lang="ru-RU" sz="3600" b="1" dirty="0" smtClean="0"/>
              <a:t>Череповецкого муниципального </a:t>
            </a:r>
          </a:p>
          <a:p>
            <a:pPr algn="ctr"/>
            <a:r>
              <a:rPr lang="ru-RU" sz="3600" b="1" dirty="0" smtClean="0"/>
              <a:t>района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pic>
        <p:nvPicPr>
          <p:cNvPr id="1026" name="Picture 2" descr="D:\Users\odn\Documents\SidorovaEA\Documents\Карты Череповецкого района\Череповецкий район флаг, герб\ГЕРБ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416" y="117441"/>
            <a:ext cx="720080" cy="863287"/>
          </a:xfrm>
          <a:prstGeom prst="rect">
            <a:avLst/>
          </a:prstGeom>
          <a:noFill/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pPr algn="r"/>
            <a:r>
              <a:rPr lang="ru-RU" sz="1000" dirty="0" smtClean="0"/>
              <a:t>г. Череповец, </a:t>
            </a:r>
            <a:r>
              <a:rPr lang="ru-RU" sz="1000" dirty="0" smtClean="0"/>
              <a:t>2020 </a:t>
            </a:r>
            <a:r>
              <a:rPr lang="ru-RU" sz="1000" dirty="0" smtClean="0"/>
              <a:t>г.   </a:t>
            </a:r>
            <a:endParaRPr lang="ru-RU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07504" y="4293096"/>
            <a:ext cx="4104456" cy="21602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Инженерная инфраструктура.</a:t>
            </a:r>
            <a:endParaRPr lang="ru-RU" dirty="0"/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355976" y="656685"/>
            <a:ext cx="4680520" cy="582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180" b="1" dirty="0" smtClean="0">
                <a:cs typeface="Times New Roman" pitchFamily="18" charset="0"/>
              </a:rPr>
              <a:t>Электроснабжение</a:t>
            </a:r>
            <a:r>
              <a:rPr lang="ru-RU" sz="1180" dirty="0" smtClean="0">
                <a:cs typeface="Times New Roman" pitchFamily="18" charset="0"/>
              </a:rPr>
              <a:t> осуществляется от Вологодской  энергосистемы. На территории района расположены 8 подстанций 110 кВ общей установленной мощностью 141,1 МВА и 12 подстанций 35 кВ общей установленной мощностью 55,1 МВА, также в электроснабжении участвует расположенная в п. Новые Углы ПС 110 кВ. </a:t>
            </a:r>
          </a:p>
          <a:p>
            <a:pPr algn="just">
              <a:spcAft>
                <a:spcPts val="600"/>
              </a:spcAft>
            </a:pPr>
            <a:r>
              <a:rPr lang="ru-RU" sz="1180" b="1" dirty="0" smtClean="0">
                <a:cs typeface="Times New Roman" pitchFamily="18" charset="0"/>
              </a:rPr>
              <a:t>Газификация, </a:t>
            </a:r>
            <a:r>
              <a:rPr lang="ru-RU" sz="1180" dirty="0" smtClean="0">
                <a:cs typeface="Times New Roman" pitchFamily="18" charset="0"/>
              </a:rPr>
              <a:t>уровень газификации составляет 31,8%, обслуживающая организация – Череповецкая РЭС АО «Газпром Газораспределение Вологда».</a:t>
            </a:r>
          </a:p>
          <a:p>
            <a:pPr algn="just">
              <a:spcAft>
                <a:spcPts val="600"/>
              </a:spcAft>
            </a:pPr>
            <a:r>
              <a:rPr lang="ru-RU" sz="1180" b="1" dirty="0" smtClean="0">
                <a:cs typeface="Times New Roman" pitchFamily="18" charset="0"/>
              </a:rPr>
              <a:t>Теплоснабжение</a:t>
            </a:r>
            <a:r>
              <a:rPr lang="ru-RU" sz="1180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sz="1180" dirty="0" smtClean="0">
                <a:cs typeface="Times New Roman" pitchFamily="18" charset="0"/>
              </a:rPr>
              <a:t>осуществляется от 23 котельных. Центральным отоплением оборудовано 39% общей площади жилищного фонда, горячим водоснабжением – 33,2 %. </a:t>
            </a:r>
          </a:p>
          <a:p>
            <a:pPr algn="just">
              <a:spcAft>
                <a:spcPts val="600"/>
              </a:spcAft>
            </a:pPr>
            <a:r>
              <a:rPr lang="ru-RU" sz="1180" b="1" dirty="0" smtClean="0">
                <a:cs typeface="Times New Roman" pitchFamily="18" charset="0"/>
              </a:rPr>
              <a:t>Водоснабжение</a:t>
            </a:r>
            <a:r>
              <a:rPr lang="ru-RU" sz="1180" dirty="0" smtClean="0">
                <a:cs typeface="Times New Roman" pitchFamily="18" charset="0"/>
              </a:rPr>
              <a:t>, водопроводом оборудовано 52,3% жилого фонда. Для хозяйственно-питьевого водоснабжения в основном используются подземные воды, преобладают децентрализованные водозаборы, состоящие из одной или нескольких скважин, также применяются поверхностные водозаборы (д. Новое Домозерово, д. Коротово, д. Климовское). Промышленные и сельскохозяйственные предприятия также используют воду из подземных и поверхностных источников. </a:t>
            </a:r>
            <a:r>
              <a:rPr lang="ru-RU" sz="1180" dirty="0" smtClean="0"/>
              <a:t>Централизованное водоснабжение из г. Череповца – п. Тоншалово, д. Ботово, п. Шухободь, д. Шулма, п. Суда, д. Ирдоматка.</a:t>
            </a:r>
          </a:p>
          <a:p>
            <a:pPr algn="just">
              <a:spcAft>
                <a:spcPts val="600"/>
              </a:spcAft>
            </a:pPr>
            <a:r>
              <a:rPr lang="ru-RU" sz="1180" b="1" dirty="0" smtClean="0">
                <a:cs typeface="Times New Roman" pitchFamily="18" charset="0"/>
              </a:rPr>
              <a:t>Водоотведение</a:t>
            </a:r>
            <a:r>
              <a:rPr lang="ru-RU" sz="1180" dirty="0" smtClean="0">
                <a:cs typeface="Times New Roman" pitchFamily="18" charset="0"/>
              </a:rPr>
              <a:t>, канализацией оборудовано 34,1% жилого фонда района. Отведение стоков от объектов животноводства осуществляется в септики и жижесборники. </a:t>
            </a:r>
          </a:p>
          <a:p>
            <a:pPr algn="just">
              <a:spcAft>
                <a:spcPts val="600"/>
              </a:spcAft>
            </a:pPr>
            <a:r>
              <a:rPr lang="ru-RU" sz="1180" b="1" dirty="0" smtClean="0">
                <a:cs typeface="Times New Roman" pitchFamily="18" charset="0"/>
              </a:rPr>
              <a:t>Утилизация ТБО</a:t>
            </a:r>
            <a:r>
              <a:rPr lang="ru-RU" sz="1180" dirty="0" smtClean="0">
                <a:cs typeface="Times New Roman" pitchFamily="18" charset="0"/>
              </a:rPr>
              <a:t>, в Череповецком районе действует 5 полигонов твердых бытовых отходов (д. Бузаково, с. </a:t>
            </a:r>
            <a:r>
              <a:rPr lang="ru-RU" sz="1180" dirty="0" err="1" smtClean="0">
                <a:cs typeface="Times New Roman" pitchFamily="18" charset="0"/>
              </a:rPr>
              <a:t>Яганово</a:t>
            </a:r>
            <a:r>
              <a:rPr lang="ru-RU" sz="1180" dirty="0" smtClean="0">
                <a:cs typeface="Times New Roman" pitchFamily="18" charset="0"/>
              </a:rPr>
              <a:t>, д. Климовское, д. Малый Исток, д. Новое Домозерово).</a:t>
            </a:r>
          </a:p>
          <a:p>
            <a:pPr algn="just">
              <a:spcAft>
                <a:spcPts val="600"/>
              </a:spcAft>
            </a:pPr>
            <a:r>
              <a:rPr lang="ru-RU" sz="1180" b="1" dirty="0" smtClean="0">
                <a:cs typeface="Times New Roman" pitchFamily="18" charset="0"/>
              </a:rPr>
              <a:t>Услуги связи </a:t>
            </a:r>
            <a:r>
              <a:rPr lang="ru-RU" sz="1180" dirty="0" smtClean="0">
                <a:cs typeface="Times New Roman" pitchFamily="18" charset="0"/>
              </a:rPr>
              <a:t>предоставляются ПАО «</a:t>
            </a:r>
            <a:r>
              <a:rPr lang="ru-RU" sz="1180" dirty="0" err="1" smtClean="0">
                <a:cs typeface="Times New Roman" pitchFamily="18" charset="0"/>
              </a:rPr>
              <a:t>Ростелеком</a:t>
            </a:r>
            <a:r>
              <a:rPr lang="ru-RU" sz="1180" dirty="0" smtClean="0">
                <a:cs typeface="Times New Roman" pitchFamily="18" charset="0"/>
              </a:rPr>
              <a:t>» Вологодский филиал. Территория Череповецкого района входит в зону уверенного приема мобильных сетей «Мегафон», «МТС», «Теле-2» и «БиЛайн».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492896"/>
            <a:ext cx="2304255" cy="1729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92696"/>
            <a:ext cx="230425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5668" y="692697"/>
            <a:ext cx="175696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Овал 19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10</a:t>
            </a:fld>
            <a:endParaRPr lang="ru-RU" sz="1200" dirty="0"/>
          </a:p>
        </p:txBody>
      </p:sp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6" cstate="print"/>
          <a:srcRect l="15789" t="9100" r="17544" b="2701"/>
          <a:stretch>
            <a:fillRect/>
          </a:stretch>
        </p:blipFill>
        <p:spPr bwMode="auto">
          <a:xfrm>
            <a:off x="1006104" y="4522537"/>
            <a:ext cx="2304256" cy="171477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251520" y="6289068"/>
            <a:ext cx="381642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800" dirty="0" smtClean="0"/>
              <a:t>http://tekvo.gov35.ru/vedomstvennaya-informatsiya/info-for-citizens/tarify/tarify-na-zhku/</a:t>
            </a:r>
            <a:endParaRPr lang="ru-RU" sz="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06595" y="4324454"/>
            <a:ext cx="1557093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200" b="1" dirty="0" smtClean="0"/>
              <a:t>Тарифы на услуги ЖКХ</a:t>
            </a:r>
            <a:r>
              <a:rPr lang="en-US" sz="1200" b="1" dirty="0" smtClean="0"/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Транспортная инфраструктура.</a:t>
            </a:r>
            <a:endParaRPr lang="ru-RU" dirty="0"/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203848" y="620688"/>
            <a:ext cx="5832648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</a:pPr>
            <a:r>
              <a:rPr lang="ru-RU" sz="12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По территории района проходят все виды транспортных коммуникаций: Северная железная дорога, </a:t>
            </a:r>
            <a:r>
              <a:rPr lang="ru-RU" sz="1200" dirty="0" smtClean="0">
                <a:ea typeface="Calibri" pitchFamily="34" charset="0"/>
                <a:cs typeface="Times New Roman" pitchFamily="18" charset="0"/>
              </a:rPr>
              <a:t>автомобильная трасса А-114 Вологда – Новая Ладога</a:t>
            </a:r>
            <a:r>
              <a:rPr lang="ru-RU" sz="12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, Волго-Балтийский водный путь, воздушный коридор Европа-Азия.</a:t>
            </a:r>
            <a:r>
              <a:rPr lang="ru-RU" sz="1200" dirty="0" smtClean="0">
                <a:ea typeface="Calibri" pitchFamily="34" charset="0"/>
                <a:cs typeface="Times New Roman" pitchFamily="18" charset="0"/>
              </a:rPr>
              <a:t>  </a:t>
            </a:r>
            <a:endParaRPr lang="ru-RU" sz="1200" dirty="0" smtClean="0"/>
          </a:p>
          <a:p>
            <a:pPr algn="just">
              <a:spcAft>
                <a:spcPts val="600"/>
              </a:spcAft>
            </a:pPr>
            <a:r>
              <a:rPr lang="ru-RU" sz="1200" b="1" dirty="0" smtClean="0">
                <a:cs typeface="Times New Roman" pitchFamily="18" charset="0"/>
              </a:rPr>
              <a:t>Автомобильные дороги. </a:t>
            </a:r>
          </a:p>
          <a:p>
            <a:pPr algn="just">
              <a:spcAft>
                <a:spcPts val="600"/>
              </a:spcAft>
            </a:pPr>
            <a:r>
              <a:rPr lang="ru-RU" sz="1200" dirty="0" smtClean="0">
                <a:cs typeface="Times New Roman" pitchFamily="18" charset="0"/>
              </a:rPr>
              <a:t>Основой дорожной сети является федеральная автодорога «Вологда — Новая Ладога» протяженность которой в границах района составляет 96 км. Опорную автодорожную сеть района формируют автодороги Череповец — Белозерск — Липин Бор и Сергиев Посад — Калязин — Рыбинск — Череповец. Протяженность дорог района составляет </a:t>
            </a:r>
            <a:r>
              <a:rPr lang="ru-RU" sz="1200" dirty="0" smtClean="0">
                <a:cs typeface="Times New Roman" pitchFamily="18" charset="0"/>
              </a:rPr>
              <a:t>2313,49 </a:t>
            </a:r>
            <a:r>
              <a:rPr lang="ru-RU" sz="1200" dirty="0" smtClean="0">
                <a:cs typeface="Times New Roman" pitchFamily="18" charset="0"/>
              </a:rPr>
              <a:t>км, в том числе: федерального значения – 96 км, регионального значения – </a:t>
            </a:r>
            <a:r>
              <a:rPr lang="ru-RU" sz="1200" dirty="0" smtClean="0">
                <a:cs typeface="Times New Roman" pitchFamily="18" charset="0"/>
              </a:rPr>
              <a:t>775,23 </a:t>
            </a:r>
            <a:r>
              <a:rPr lang="ru-RU" sz="1200" dirty="0" smtClean="0">
                <a:cs typeface="Times New Roman" pitchFamily="18" charset="0"/>
              </a:rPr>
              <a:t>км, муниципального значения – </a:t>
            </a:r>
            <a:r>
              <a:rPr lang="ru-RU" sz="1200" dirty="0" smtClean="0">
                <a:cs typeface="Times New Roman" pitchFamily="18" charset="0"/>
              </a:rPr>
              <a:t>511,08 </a:t>
            </a:r>
            <a:r>
              <a:rPr lang="ru-RU" sz="1200" dirty="0" smtClean="0">
                <a:cs typeface="Times New Roman" pitchFamily="18" charset="0"/>
              </a:rPr>
              <a:t>км, улично - дорожная сеть – </a:t>
            </a:r>
            <a:r>
              <a:rPr lang="ru-RU" sz="1200" dirty="0" smtClean="0">
                <a:cs typeface="Times New Roman" pitchFamily="18" charset="0"/>
              </a:rPr>
              <a:t>931,18 </a:t>
            </a:r>
            <a:r>
              <a:rPr lang="ru-RU" sz="1200" dirty="0" smtClean="0">
                <a:cs typeface="Times New Roman" pitchFamily="18" charset="0"/>
              </a:rPr>
              <a:t>км.</a:t>
            </a:r>
            <a:r>
              <a:rPr lang="ru-RU" sz="1200" b="1" dirty="0" smtClean="0">
                <a:cs typeface="Times New Roman" pitchFamily="18" charset="0"/>
              </a:rPr>
              <a:t> </a:t>
            </a:r>
            <a:endParaRPr lang="ru-RU" sz="1200" dirty="0" smtClean="0"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66" y="2852937"/>
            <a:ext cx="8966230" cy="3528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500"/>
              </a:spcAft>
            </a:pPr>
            <a:r>
              <a:rPr lang="ru-RU" sz="1200" b="1" dirty="0" smtClean="0">
                <a:cs typeface="Times New Roman" pitchFamily="18" charset="0"/>
              </a:rPr>
              <a:t>Железнодорожный транспорт </a:t>
            </a:r>
          </a:p>
          <a:p>
            <a:pPr algn="just">
              <a:spcAft>
                <a:spcPts val="500"/>
              </a:spcAft>
            </a:pPr>
            <a:r>
              <a:rPr lang="ru-RU" sz="1200" dirty="0" smtClean="0"/>
              <a:t>По территории района проходит участок Северной железной дороги Вологда – Череповец – С.-Петербург. Пассажирские перевозки осуществляются поездами дальнего следования по направлениям Москва, С.-Петербург, Челябинск, Новокузнецк, Екатеринбург, Астана, Воркута, Архангельск. Пригородные перевозки пассажиров осуществляются в направлении Вологда и Бабаево. Железнодорожным транспортом осуществляется значительный объем перевозки грузов. Основными грузовыми станциями в районе являются: станция Кошта (1 класс) и станция Суда (4 класс), оборудованные для приема и отправления грузовых поездов. </a:t>
            </a:r>
          </a:p>
          <a:p>
            <a:pPr algn="just">
              <a:spcAft>
                <a:spcPts val="500"/>
              </a:spcAft>
            </a:pPr>
            <a:r>
              <a:rPr lang="ru-RU" sz="1200" b="1" dirty="0" smtClean="0">
                <a:cs typeface="Times New Roman" pitchFamily="18" charset="0"/>
              </a:rPr>
              <a:t>Авиационный транспорт </a:t>
            </a:r>
          </a:p>
          <a:p>
            <a:pPr algn="just">
              <a:spcAft>
                <a:spcPts val="500"/>
              </a:spcAft>
            </a:pPr>
            <a:r>
              <a:rPr lang="ru-RU" sz="1200" dirty="0" smtClean="0"/>
              <a:t>На территории Череповецкого района базируется ООО «Авиапредприятие «Северсталь», включающее в себя авиакомпанию и аэропорт. Расстояние до аэропорта от г. Череповца – 25 км. В парке авиапредприятия </a:t>
            </a:r>
            <a:r>
              <a:rPr lang="ru-RU" sz="1200" dirty="0" smtClean="0"/>
              <a:t>самолеты CRJ-200, Challenger-604 и </a:t>
            </a:r>
            <a:r>
              <a:rPr lang="en-US" sz="1200" dirty="0" smtClean="0"/>
              <a:t>SSJ-100</a:t>
            </a:r>
            <a:r>
              <a:rPr lang="ru-RU" sz="1200" dirty="0" smtClean="0"/>
              <a:t>. </a:t>
            </a:r>
            <a:r>
              <a:rPr lang="ru-RU" sz="1200" dirty="0" smtClean="0"/>
              <a:t>Предприятием осуществляются внутренние (Москва, С.-Петербург, Мурманск, Калининград, Сочи, В.Устюг) и международные (Хельсинки, Минск) регулярные авиаперевозки, а также чартерные рейсы по РФ, странам СНГ и Европы. </a:t>
            </a:r>
          </a:p>
          <a:p>
            <a:pPr algn="just">
              <a:spcAft>
                <a:spcPts val="500"/>
              </a:spcAft>
            </a:pPr>
            <a:r>
              <a:rPr lang="ru-RU" sz="1200" b="1" dirty="0" smtClean="0">
                <a:cs typeface="Times New Roman" pitchFamily="18" charset="0"/>
              </a:rPr>
              <a:t>Речной транспорт</a:t>
            </a:r>
          </a:p>
          <a:p>
            <a:pPr algn="just">
              <a:spcAft>
                <a:spcPts val="500"/>
              </a:spcAft>
            </a:pPr>
            <a:r>
              <a:rPr lang="ru-RU" sz="1200" dirty="0" smtClean="0"/>
              <a:t>По территории Череповецкого района проходит большая часть Волго-Балтийского водного пути. Волго-Балтийский канал позволяет в течение 6 месяцев навигации отправлять грузы в порты Балтийского, Белого, Каспийского, Черного и Средиземного морей. На территории района функционирует 3 промышленных порта. За период навигации транзитом через г. Череповец проходит более 900 пассажирских судов, перевозя более 150 тыс. человек. Пассажирские перевозки водным транспортом осуществляются по направлениям Москва, С.-Петербург, Астрахань.</a:t>
            </a:r>
            <a:endParaRPr lang="ru-RU" sz="1200" dirty="0"/>
          </a:p>
        </p:txBody>
      </p:sp>
      <p:pic>
        <p:nvPicPr>
          <p:cNvPr id="14" name="Рисунок 13" descr="Рисунок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3" y="664414"/>
            <a:ext cx="3066042" cy="2160241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11</a:t>
            </a:fld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Экономика.</a:t>
            </a:r>
            <a:endParaRPr lang="ru-RU" dirty="0"/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07504" y="5635406"/>
            <a:ext cx="88934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dirty="0" smtClean="0"/>
              <a:t>Основу экономики района составляют: транспорт, промышленность и сельское хозяйство. </a:t>
            </a:r>
            <a:r>
              <a:rPr lang="ru-RU" sz="1200" dirty="0" smtClean="0"/>
              <a:t>Оборот предприятий и организаций района в действующих ценах в 2019 году составил 8878,3 млн. </a:t>
            </a:r>
            <a:r>
              <a:rPr lang="ru-RU" sz="1200" dirty="0" smtClean="0"/>
              <a:t>руб. </a:t>
            </a:r>
            <a:r>
              <a:rPr lang="ru-RU" sz="1200" dirty="0" smtClean="0"/>
              <a:t>В расчете на 1-го жителя оборот предприятий и организаций составил 230,2 тыс. </a:t>
            </a:r>
            <a:r>
              <a:rPr lang="ru-RU" sz="1200" dirty="0" smtClean="0"/>
              <a:t>руб. </a:t>
            </a:r>
            <a:endParaRPr lang="ru-RU" sz="1200" dirty="0"/>
          </a:p>
        </p:txBody>
      </p:sp>
      <p:sp>
        <p:nvSpPr>
          <p:cNvPr id="16" name="Овал 15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12</a:t>
            </a:fld>
            <a:endParaRPr lang="ru-RU" sz="1200" dirty="0"/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6156176" y="692696"/>
          <a:ext cx="288032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/>
        </p:nvGraphicFramePr>
        <p:xfrm>
          <a:off x="107504" y="692696"/>
          <a:ext cx="5904656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Сельское хозяйство.</a:t>
            </a:r>
            <a:endParaRPr lang="ru-RU" dirty="0"/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572000" y="548680"/>
            <a:ext cx="4429156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200" dirty="0" smtClean="0"/>
              <a:t>Доля района в региональном производстве сельхозпродукции в 2019 году составила: молока – 7%, яйца – 18%, картофеля – 9%, овощей открытого грунта – 12%, льнотресты – 6%, мяса – 3%. </a:t>
            </a:r>
          </a:p>
          <a:p>
            <a:pPr algn="just">
              <a:spcAft>
                <a:spcPts val="600"/>
              </a:spcAft>
              <a:defRPr/>
            </a:pPr>
            <a:r>
              <a:rPr lang="ru-RU" sz="1200" dirty="0" smtClean="0">
                <a:cs typeface="Times New Roman" pitchFamily="18" charset="0"/>
              </a:rPr>
              <a:t>Сельскохозяйственное </a:t>
            </a:r>
            <a:r>
              <a:rPr lang="ru-RU" sz="1200" dirty="0" smtClean="0">
                <a:cs typeface="Times New Roman" pitchFamily="18" charset="0"/>
              </a:rPr>
              <a:t>производство Череповецкого района специализируется на животноводстве, в т.ч. мясомолочном, птицеводстве и выращивании овощей </a:t>
            </a:r>
            <a:r>
              <a:rPr lang="ru-RU" sz="1200" dirty="0" smtClean="0">
                <a:cs typeface="Times New Roman" pitchFamily="18" charset="0"/>
              </a:rPr>
              <a:t>открытого</a:t>
            </a:r>
            <a:r>
              <a:rPr lang="ru-RU" sz="1200" dirty="0" smtClean="0">
                <a:cs typeface="Times New Roman" pitchFamily="18" charset="0"/>
              </a:rPr>
              <a:t> </a:t>
            </a:r>
            <a:r>
              <a:rPr lang="ru-RU" sz="1200" dirty="0" smtClean="0">
                <a:cs typeface="Times New Roman" pitchFamily="18" charset="0"/>
              </a:rPr>
              <a:t>грунта. </a:t>
            </a:r>
            <a:r>
              <a:rPr lang="ru-RU" sz="1200" dirty="0" smtClean="0"/>
              <a:t>В сельском хозяйстве района занято 989 человек, действует 13 сельхозпредприятий, 14 фермерских хозяйств</a:t>
            </a:r>
            <a:r>
              <a:rPr lang="ru-RU" sz="1200" dirty="0" smtClean="0"/>
              <a:t>.</a:t>
            </a:r>
          </a:p>
          <a:p>
            <a:pPr algn="just">
              <a:spcAft>
                <a:spcPts val="600"/>
              </a:spcAft>
              <a:defRPr/>
            </a:pPr>
            <a:r>
              <a:rPr lang="ru-RU" sz="1200" dirty="0" smtClean="0">
                <a:ea typeface="Calibri" pitchFamily="34" charset="0"/>
                <a:cs typeface="Times New Roman" pitchFamily="18" charset="0"/>
              </a:rPr>
              <a:t>О</a:t>
            </a:r>
            <a:r>
              <a:rPr lang="ru-RU" sz="1200" dirty="0" smtClean="0">
                <a:cs typeface="Times New Roman" pitchFamily="18" charset="0"/>
              </a:rPr>
              <a:t>бъем валовой продукции в 2019 году </a:t>
            </a:r>
            <a:r>
              <a:rPr lang="ru-RU" sz="1200" dirty="0" smtClean="0"/>
              <a:t>составил  2080 млн. руб.</a:t>
            </a:r>
            <a:endParaRPr lang="ru-RU" sz="1200" dirty="0" smtClean="0">
              <a:cs typeface="Times New Roman" pitchFamily="18" charset="0"/>
            </a:endParaRPr>
          </a:p>
          <a:p>
            <a:pPr algn="just">
              <a:spcAft>
                <a:spcPts val="600"/>
              </a:spcAft>
              <a:defRPr/>
            </a:pPr>
            <a:r>
              <a:rPr lang="ru-RU" sz="1200" b="1" dirty="0" smtClean="0">
                <a:cs typeface="Times New Roman" pitchFamily="18" charset="0"/>
              </a:rPr>
              <a:t>Животноводство.</a:t>
            </a:r>
          </a:p>
          <a:p>
            <a:pPr algn="just">
              <a:spcAft>
                <a:spcPts val="600"/>
              </a:spcAft>
              <a:defRPr/>
            </a:pPr>
            <a:r>
              <a:rPr lang="ru-RU" sz="1200" dirty="0" smtClean="0">
                <a:cs typeface="Times New Roman" pitchFamily="18" charset="0"/>
              </a:rPr>
              <a:t>На мясомолочном животноводстве специализируются: колхоз «Мяксинский», ООО «Ботово»,  ООО «Русь»,  ООО </a:t>
            </a:r>
            <a:r>
              <a:rPr lang="ru-RU" sz="1200" dirty="0" smtClean="0">
                <a:cs typeface="Times New Roman" pitchFamily="18" charset="0"/>
              </a:rPr>
              <a:t>«Агромилк», </a:t>
            </a:r>
            <a:r>
              <a:rPr lang="ru-RU" sz="1200" dirty="0" smtClean="0">
                <a:cs typeface="Times New Roman" pitchFamily="18" charset="0"/>
              </a:rPr>
              <a:t>СХПК колхоз «Батран», колхоз «Южок»,  ООО «Ударник», СХПК «Ивановский», КФХ Демичева Э.В., КФХ Сизяевой Е.В. На производстве куриных яиц специализируется ООО </a:t>
            </a:r>
            <a:r>
              <a:rPr lang="ru-RU" sz="1200" dirty="0" smtClean="0">
                <a:cs typeface="Times New Roman" pitchFamily="18" charset="0"/>
              </a:rPr>
              <a:t>«Малечкинская птицефабрика».  </a:t>
            </a:r>
            <a:endParaRPr lang="ru-RU" sz="1200" dirty="0" smtClean="0">
              <a:cs typeface="Times New Roman" pitchFamily="18" charset="0"/>
            </a:endParaRPr>
          </a:p>
          <a:p>
            <a:pPr algn="just">
              <a:spcAft>
                <a:spcPts val="600"/>
              </a:spcAft>
              <a:defRPr/>
            </a:pPr>
            <a:r>
              <a:rPr lang="ru-RU" sz="1200" dirty="0" smtClean="0">
                <a:cs typeface="Times New Roman" pitchFamily="18" charset="0"/>
              </a:rPr>
              <a:t>ОАО Племпредприятие «Череповецкое» обеспечивает сельхозпредприятия </a:t>
            </a:r>
            <a:r>
              <a:rPr lang="ru-RU" sz="1200" dirty="0" err="1" smtClean="0">
                <a:cs typeface="Times New Roman" pitchFamily="18" charset="0"/>
              </a:rPr>
              <a:t>спермопродукцией</a:t>
            </a:r>
            <a:r>
              <a:rPr lang="ru-RU" sz="1200" dirty="0" smtClean="0">
                <a:cs typeface="Times New Roman" pitchFamily="18" charset="0"/>
              </a:rPr>
              <a:t> высокоценных быков-производителей. На базе предприятия работает лаборатория селекционного центра контроля качества молока.</a:t>
            </a:r>
            <a:r>
              <a:rPr lang="ru-RU" sz="1200" dirty="0" smtClean="0"/>
              <a:t> Разведением и продажей племенного молочного скота занимаются ООО </a:t>
            </a:r>
            <a:r>
              <a:rPr lang="ru-RU" sz="1200" dirty="0" smtClean="0"/>
              <a:t>«Агромилк», </a:t>
            </a:r>
            <a:r>
              <a:rPr lang="ru-RU" sz="1200" dirty="0" smtClean="0"/>
              <a:t>ООО «Ботово», колхоз «Мяксинский». </a:t>
            </a:r>
          </a:p>
          <a:p>
            <a:pPr algn="just">
              <a:spcAft>
                <a:spcPts val="600"/>
              </a:spcAft>
              <a:defRPr/>
            </a:pPr>
            <a:r>
              <a:rPr lang="ru-RU" sz="1200" b="1" dirty="0" smtClean="0">
                <a:cs typeface="Times New Roman" pitchFamily="18" charset="0"/>
              </a:rPr>
              <a:t>Растениеводство.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ru-RU" sz="1200" dirty="0" smtClean="0">
                <a:cs typeface="Times New Roman" pitchFamily="18" charset="0"/>
              </a:rPr>
              <a:t>ООО «Череповецкий фермер» специализируется на производстве высокоурожайного сортового картофеля с использованием передовых технологий и современной техники, а также выращивании овощей открытого грунта. Производством льноволокна занимается СХПК колхоз «Батран». </a:t>
            </a:r>
          </a:p>
        </p:txBody>
      </p:sp>
      <p:sp>
        <p:nvSpPr>
          <p:cNvPr id="14" name="Овал 13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13</a:t>
            </a:fld>
            <a:endParaRPr lang="ru-RU" sz="1200" dirty="0"/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107504" y="620688"/>
          <a:ext cx="4392488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Сельское хозяйство.</a:t>
            </a:r>
            <a:endParaRPr lang="ru-RU" dirty="0"/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2915817" y="620688"/>
          <a:ext cx="5976664" cy="56886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5337"/>
                <a:gridCol w="2403134"/>
                <a:gridCol w="1134814"/>
                <a:gridCol w="903379"/>
              </a:tblGrid>
              <a:tr h="69151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Предприятие 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Контактная информация 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Производимая</a:t>
                      </a:r>
                      <a:r>
                        <a:rPr lang="ru-RU" sz="1200" b="1" baseline="0" dirty="0" smtClean="0"/>
                        <a:t> продукция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Закупаемая продукция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</a:tr>
              <a:tr h="12693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</a:rPr>
                        <a:t>ООО 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</a:rPr>
                        <a:t>«Малечкинская птицефабрика»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</a:rPr>
                        <a:t>. Малечкино, </a:t>
                      </a:r>
                    </a:p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</a:rPr>
                        <a:t>ул. Победы, д. 2-б,            </a:t>
                      </a:r>
                    </a:p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</a:rPr>
                        <a:t>(8202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</a:rPr>
                        <a:t>) 695-005 </a:t>
                      </a:r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  <a:hlinkClick r:id="rId3"/>
                        </a:rPr>
                        <a:t>ooo.malechkino@yandex.ru</a:t>
                      </a:r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</a:rPr>
                        <a:t>Яйцо </a:t>
                      </a:r>
                    </a:p>
                  </a:txBody>
                  <a:tcPr marL="36000" marR="36000" marT="36000" marB="36000" anchor="ctr"/>
                </a:tc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/>
                        <a:t>Корма, ветеринарные медикаменты, удобрения, семена, техника, оборудование,  ГСМ,  электроэнергия.</a:t>
                      </a:r>
                    </a:p>
                  </a:txBody>
                  <a:tcPr marL="36000" marR="36000" marT="36000" marB="36000" vert="vert270" anchor="ctr"/>
                </a:tc>
              </a:tr>
              <a:tr h="11585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ООО «Русь»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1863" marR="1863" marT="18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с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. Шухободь, 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ул. Молодёжная, д. 20,    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  (8202)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66-01-40</a:t>
                      </a:r>
                    </a:p>
                    <a:p>
                      <a:pPr algn="ctr" fontAlgn="ctr"/>
                      <a:r>
                        <a:rPr lang="en-US" sz="1200" b="0" i="0" u="none" strike="noStrike" dirty="0" smtClean="0">
                          <a:latin typeface="+mn-lt"/>
                          <a:cs typeface="Times New Roman" pitchFamily="18" charset="0"/>
                          <a:hlinkClick r:id="rId4"/>
                        </a:rPr>
                        <a:t>milkmade@mail.ru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1863" marR="1863" marT="18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Молоко     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Мясо КРС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1863" marR="1863" marT="1863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693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/>
                        <a:t>ООО «Ботово»</a:t>
                      </a:r>
                      <a:endParaRPr lang="ru-RU" sz="12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/>
                        <a:t>п</a:t>
                      </a:r>
                      <a:r>
                        <a:rPr lang="ru-RU" sz="1200" u="none" strike="noStrike" dirty="0" smtClean="0"/>
                        <a:t>. Ботово, </a:t>
                      </a:r>
                    </a:p>
                    <a:p>
                      <a:pPr algn="ctr" fontAlgn="ctr"/>
                      <a:r>
                        <a:rPr lang="ru-RU" sz="1200" u="none" strike="noStrike" dirty="0" smtClean="0"/>
                        <a:t>ул. Школьная, д. 25, </a:t>
                      </a:r>
                    </a:p>
                    <a:p>
                      <a:pPr algn="ctr" fontAlgn="ctr"/>
                      <a:r>
                        <a:rPr lang="ru-RU" sz="1200" u="none" strike="noStrike" dirty="0" smtClean="0"/>
                        <a:t>(8202</a:t>
                      </a:r>
                      <a:r>
                        <a:rPr lang="ru-RU" sz="1200" u="none" strike="noStrike" dirty="0" smtClean="0"/>
                        <a:t>) 66-82-45</a:t>
                      </a:r>
                    </a:p>
                    <a:p>
                      <a:pPr algn="ctr" fontAlgn="ctr"/>
                      <a:r>
                        <a:rPr lang="en-US" sz="1200" b="0" i="0" u="none" strike="noStrike" dirty="0" smtClean="0">
                          <a:latin typeface="+mn-lt"/>
                          <a:cs typeface="Times New Roman" pitchFamily="18" charset="0"/>
                          <a:hlinkClick r:id="rId5"/>
                        </a:rPr>
                        <a:t>ooo_botovo@mail.ru</a:t>
                      </a:r>
                      <a:endParaRPr lang="ru-RU" sz="1200" b="0" i="0" u="none" strike="noStrike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/>
                        <a:t>Молоко</a:t>
                      </a:r>
                    </a:p>
                    <a:p>
                      <a:pPr algn="ctr" fontAlgn="ctr"/>
                      <a:r>
                        <a:rPr lang="ru-RU" sz="1200" u="none" strike="noStrike" dirty="0" smtClean="0"/>
                        <a:t>Мясо КРС</a:t>
                      </a:r>
                      <a:endParaRPr lang="ru-RU" sz="1200" dirty="0"/>
                    </a:p>
                  </a:txBody>
                  <a:tcPr marL="36000" marR="36000" marT="36000" marB="36000" anchor="ctr"/>
                </a:tc>
                <a:tc v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3000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/>
                        <a:t>Колхоз «Мяксинский»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/>
                        <a:t>с</a:t>
                      </a:r>
                      <a:r>
                        <a:rPr lang="ru-RU" sz="1200" u="none" strike="noStrike" dirty="0" smtClean="0"/>
                        <a:t>. Мякса, </a:t>
                      </a:r>
                    </a:p>
                    <a:p>
                      <a:pPr algn="ctr" fontAlgn="ctr"/>
                      <a:r>
                        <a:rPr lang="ru-RU" sz="1200" u="none" strike="noStrike" dirty="0" smtClean="0"/>
                        <a:t>ул. </a:t>
                      </a:r>
                      <a:r>
                        <a:rPr lang="ru-RU" sz="1200" u="none" strike="noStrike" dirty="0" smtClean="0"/>
                        <a:t>Советская</a:t>
                      </a:r>
                      <a:r>
                        <a:rPr lang="ru-RU" sz="1200" u="none" strike="noStrike" dirty="0" smtClean="0"/>
                        <a:t>, д. 38-а  </a:t>
                      </a:r>
                      <a:endParaRPr lang="ru-RU" sz="1200" u="none" strike="noStrike" dirty="0" smtClean="0"/>
                    </a:p>
                    <a:p>
                      <a:pPr algn="ctr" fontAlgn="ctr"/>
                      <a:r>
                        <a:rPr lang="ru-RU" sz="1200" u="none" strike="noStrike" dirty="0" smtClean="0"/>
                        <a:t>(8202) 656-131</a:t>
                      </a:r>
                    </a:p>
                    <a:p>
                      <a:pPr algn="ctr" fontAlgn="ctr"/>
                      <a:r>
                        <a:rPr lang="en-US" sz="1200" u="none" strike="noStrike" dirty="0" smtClean="0">
                          <a:hlinkClick r:id="rId6"/>
                        </a:rPr>
                        <a:t>miaksakol@rambler.ru</a:t>
                      </a:r>
                      <a:r>
                        <a:rPr lang="ru-RU" sz="1200" u="none" strike="noStrike" dirty="0" smtClean="0"/>
                        <a:t>       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/>
                        <a:t>Молоко</a:t>
                      </a:r>
                    </a:p>
                    <a:p>
                      <a:pPr algn="ctr" fontAlgn="ctr"/>
                      <a:r>
                        <a:rPr lang="ru-RU" sz="1200" u="none" strike="noStrike" dirty="0" smtClean="0"/>
                        <a:t>Мясо КРС 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82273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4509120"/>
            <a:ext cx="2664000" cy="1824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620688"/>
            <a:ext cx="2664000" cy="1824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Овал 14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14</a:t>
            </a:fld>
            <a:endParaRPr lang="ru-RU" sz="1200" dirty="0"/>
          </a:p>
        </p:txBody>
      </p:sp>
      <p:pic>
        <p:nvPicPr>
          <p:cNvPr id="181249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2475644"/>
            <a:ext cx="2664000" cy="1998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Сельское хозяйство.</a:t>
            </a:r>
            <a:endParaRPr lang="ru-RU" dirty="0"/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sp>
        <p:nvSpPr>
          <p:cNvPr id="20" name="Содержимое 2"/>
          <p:cNvSpPr>
            <a:spLocks noGrp="1"/>
          </p:cNvSpPr>
          <p:nvPr>
            <p:ph idx="1"/>
          </p:nvPr>
        </p:nvSpPr>
        <p:spPr>
          <a:xfrm>
            <a:off x="2143108" y="785794"/>
            <a:ext cx="6821380" cy="5572164"/>
          </a:xfrm>
        </p:spPr>
        <p:txBody>
          <a:bodyPr lIns="36000" tIns="36000" rIns="36000" bIns="36000" numCol="3">
            <a:noAutofit/>
          </a:bodyPr>
          <a:lstStyle/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000" dirty="0" smtClean="0"/>
              <a:t>	</a:t>
            </a:r>
          </a:p>
          <a:p>
            <a:pPr fontAlgn="t">
              <a:buNone/>
            </a:pPr>
            <a:endParaRPr lang="ru-RU" sz="1000" dirty="0" smtClean="0"/>
          </a:p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endParaRPr lang="ru-RU" sz="1000" dirty="0" smtClean="0"/>
          </a:p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endParaRPr lang="ru-RU" sz="1000" dirty="0" smtClean="0"/>
          </a:p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000" dirty="0" smtClean="0"/>
              <a:t>	</a:t>
            </a:r>
          </a:p>
          <a:p>
            <a:pPr marL="180975" indent="-180975" algn="just">
              <a:spcBef>
                <a:spcPts val="0"/>
              </a:spcBef>
              <a:spcAft>
                <a:spcPts val="300"/>
              </a:spcAft>
              <a:buNone/>
            </a:pPr>
            <a:r>
              <a:rPr lang="ru-RU" sz="1000" dirty="0" smtClean="0"/>
              <a:t>	</a:t>
            </a:r>
            <a:endParaRPr lang="ru-RU" sz="1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915817" y="620688"/>
          <a:ext cx="5976664" cy="56886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5337"/>
                <a:gridCol w="2403134"/>
                <a:gridCol w="1134814"/>
                <a:gridCol w="903379"/>
              </a:tblGrid>
              <a:tr h="65477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Предприятие 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Контактная информация 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Производимая</a:t>
                      </a:r>
                      <a:r>
                        <a:rPr lang="ru-RU" sz="1200" b="1" baseline="0" dirty="0" smtClean="0"/>
                        <a:t> продукция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Закупаемая продукция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</a:tr>
              <a:tr h="1093413">
                <a:tc>
                  <a:txBody>
                    <a:bodyPr/>
                    <a:lstStyle/>
                    <a:p>
                      <a:pPr algn="ctr"/>
                      <a:r>
                        <a:rPr lang="ru-RU" sz="1200" u="none" strike="noStrike" dirty="0" smtClean="0"/>
                        <a:t>ООО «Череповецкий фермер»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/>
                        <a:t>д.Николо-Раменье</a:t>
                      </a:r>
                      <a:r>
                        <a:rPr lang="ru-RU" sz="1200" u="none" strike="noStrike" dirty="0" smtClean="0"/>
                        <a:t>, </a:t>
                      </a:r>
                    </a:p>
                    <a:p>
                      <a:pPr algn="ctr" fontAlgn="ctr"/>
                      <a:r>
                        <a:rPr lang="ru-RU" sz="1200" u="none" strike="noStrike" dirty="0" smtClean="0"/>
                        <a:t>8 911 505 01 44</a:t>
                      </a:r>
                    </a:p>
                    <a:p>
                      <a:pPr algn="ctr" fontAlgn="ctr"/>
                      <a:r>
                        <a:rPr lang="en-US" sz="1200" b="0" i="0" u="none" strike="noStrike" dirty="0" smtClean="0">
                          <a:latin typeface="+mn-lt"/>
                          <a:cs typeface="Times New Roman" pitchFamily="18" charset="0"/>
                          <a:hlinkClick r:id="rId3"/>
                        </a:rPr>
                        <a:t>agros35@rambler.ru</a:t>
                      </a:r>
                      <a:endParaRPr lang="ru-RU" sz="1200" b="0" i="0" u="none" strike="noStrike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/>
                        <a:t>Картофель,</a:t>
                      </a:r>
                    </a:p>
                    <a:p>
                      <a:pPr algn="ctr" fontAlgn="ctr"/>
                      <a:r>
                        <a:rPr lang="ru-RU" sz="1200" u="none" strike="noStrike" dirty="0" smtClean="0"/>
                        <a:t>овощи</a:t>
                      </a:r>
                      <a:endParaRPr lang="ru-RU" sz="1200" b="0" i="0" u="none" strike="noStrike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/>
                        <a:t>Корма, ветеринарные медикаменты, удобрения, семена, техника, оборудование,  ГСМ,  электроэнергия.</a:t>
                      </a:r>
                    </a:p>
                  </a:txBody>
                  <a:tcPr marL="36000" marR="36000" marT="36000" marB="36000" vert="vert270" anchor="ctr"/>
                </a:tc>
              </a:tr>
              <a:tr h="9743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ООО «Ударник»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1863" marR="1863" marT="18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д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. Сурково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, </a:t>
                      </a:r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ул. Новая, д.27, 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(8202)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669-210</a:t>
                      </a:r>
                    </a:p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  <a:hlinkClick r:id="rId4"/>
                        </a:rPr>
                        <a:t>spk-udarnik15@yandex.ru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1863" marR="1863" marT="18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Молоко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Мясо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КРС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1863" marR="1863" marT="1863" marB="0" anchor="ctr"/>
                </a:tc>
                <a:tc v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21737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/>
                        <a:t>СХПК колхоз «Батран»</a:t>
                      </a:r>
                      <a:endParaRPr lang="ru-RU" sz="12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/>
                        <a:t>д</a:t>
                      </a:r>
                      <a:r>
                        <a:rPr lang="ru-RU" sz="1200" u="none" strike="noStrike" dirty="0" smtClean="0"/>
                        <a:t>. Батран, д. 32,  </a:t>
                      </a:r>
                    </a:p>
                    <a:p>
                      <a:pPr algn="ctr" fontAlgn="ctr"/>
                      <a:r>
                        <a:rPr lang="ru-RU" sz="1200" u="none" strike="noStrike" dirty="0" smtClean="0"/>
                        <a:t>(8202) </a:t>
                      </a:r>
                      <a:r>
                        <a:rPr lang="ru-RU" sz="1200" u="none" strike="noStrike" dirty="0" smtClean="0"/>
                        <a:t>666-517</a:t>
                      </a:r>
                    </a:p>
                    <a:p>
                      <a:pPr algn="ctr" fontAlgn="ctr"/>
                      <a:r>
                        <a:rPr lang="en-US" sz="1200" b="0" i="0" u="none" strike="noStrike" dirty="0" smtClean="0">
                          <a:latin typeface="+mn-lt"/>
                          <a:cs typeface="Times New Roman" pitchFamily="18" charset="0"/>
                          <a:hlinkClick r:id="rId5"/>
                        </a:rPr>
                        <a:t>batranshpk@yandex.ru</a:t>
                      </a:r>
                      <a:endParaRPr lang="ru-RU" sz="1200" b="0" i="0" u="none" strike="noStrike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/>
                        <a:t>Льноволокно </a:t>
                      </a:r>
                    </a:p>
                    <a:p>
                      <a:pPr algn="ctr" fontAlgn="ctr"/>
                      <a:r>
                        <a:rPr lang="ru-RU" sz="1200" u="none" strike="noStrike" dirty="0" smtClean="0"/>
                        <a:t>Льносемена</a:t>
                      </a:r>
                    </a:p>
                    <a:p>
                      <a:pPr algn="ctr" fontAlgn="ctr"/>
                      <a:r>
                        <a:rPr lang="ru-RU" sz="1200" u="none" strike="noStrike" dirty="0" smtClean="0"/>
                        <a:t>Молоко </a:t>
                      </a:r>
                    </a:p>
                    <a:p>
                      <a:pPr algn="ctr" fontAlgn="ctr"/>
                      <a:r>
                        <a:rPr lang="ru-RU" sz="1200" u="none" strike="noStrike" dirty="0" smtClean="0"/>
                        <a:t>Мясо КРС</a:t>
                      </a:r>
                      <a:endParaRPr lang="ru-RU" sz="1200" b="0" i="0" u="none" strike="noStrike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  <a:tc v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743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СХПК колхоз «Ивановский»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1863" marR="1863" marT="18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с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. Ивановское, 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ул.Весенняя, д.1, 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(8202)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663-825</a:t>
                      </a:r>
                    </a:p>
                    <a:p>
                      <a:pPr algn="ctr" fontAlgn="ctr"/>
                      <a:r>
                        <a:rPr lang="en-US" sz="1200" b="0" i="0" u="none" strike="noStrike" dirty="0" smtClean="0">
                          <a:latin typeface="+mn-lt"/>
                          <a:cs typeface="Times New Roman" pitchFamily="18" charset="0"/>
                          <a:hlinkClick r:id="rId6"/>
                        </a:rPr>
                        <a:t>nina555ivan@yandex.ru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1863" marR="1863" marT="18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Молоко    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Мясо КРС 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1863" marR="1863" marT="1863" marB="0" anchor="ctr"/>
                </a:tc>
                <a:tc v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7742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ООО «ТК «Тоншаловский»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п. Тоншалово, ул. Рабочая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д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.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2а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(8202) 49-02-55 </a:t>
                      </a:r>
                    </a:p>
                    <a:p>
                      <a:pPr algn="ctr" font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hlinkClick r:id="rId7"/>
                        </a:rPr>
                        <a:t>490255@inbox.ru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Рассада, саженцы, овощи,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товары для сада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1514" name="Picture 10" descr="http://correct-food.com/images/stories/ARCHIVES/-Vegetable/3/kartofe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4365104"/>
            <a:ext cx="2664000" cy="1999066"/>
          </a:xfrm>
          <a:prstGeom prst="rect">
            <a:avLst/>
          </a:prstGeom>
          <a:noFill/>
        </p:spPr>
      </p:pic>
      <p:pic>
        <p:nvPicPr>
          <p:cNvPr id="180225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2492896"/>
            <a:ext cx="2664000" cy="178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04" y="620688"/>
            <a:ext cx="2664000" cy="18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Овал 14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15</a:t>
            </a:fld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Сельское хозяйство.</a:t>
            </a:r>
            <a:endParaRPr lang="ru-RU" dirty="0"/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sp>
        <p:nvSpPr>
          <p:cNvPr id="20" name="Содержимое 2"/>
          <p:cNvSpPr>
            <a:spLocks noGrp="1"/>
          </p:cNvSpPr>
          <p:nvPr>
            <p:ph idx="1"/>
          </p:nvPr>
        </p:nvSpPr>
        <p:spPr>
          <a:xfrm>
            <a:off x="2143108" y="785794"/>
            <a:ext cx="6821380" cy="5572164"/>
          </a:xfrm>
        </p:spPr>
        <p:txBody>
          <a:bodyPr lIns="36000" tIns="36000" rIns="36000" bIns="36000" numCol="3">
            <a:noAutofit/>
          </a:bodyPr>
          <a:lstStyle/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000" dirty="0" smtClean="0"/>
              <a:t>	</a:t>
            </a:r>
          </a:p>
          <a:p>
            <a:pPr fontAlgn="t">
              <a:buNone/>
            </a:pPr>
            <a:endParaRPr lang="ru-RU" sz="1000" dirty="0" smtClean="0"/>
          </a:p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endParaRPr lang="ru-RU" sz="1000" dirty="0" smtClean="0"/>
          </a:p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endParaRPr lang="ru-RU" sz="1000" dirty="0" smtClean="0"/>
          </a:p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000" dirty="0" smtClean="0"/>
              <a:t>	</a:t>
            </a:r>
          </a:p>
          <a:p>
            <a:pPr marL="180975" indent="-180975" algn="just">
              <a:spcBef>
                <a:spcPts val="0"/>
              </a:spcBef>
              <a:spcAft>
                <a:spcPts val="300"/>
              </a:spcAft>
              <a:buNone/>
            </a:pPr>
            <a:r>
              <a:rPr lang="ru-RU" sz="1000" dirty="0" smtClean="0"/>
              <a:t>	</a:t>
            </a:r>
            <a:endParaRPr lang="ru-RU" sz="1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915817" y="620691"/>
          <a:ext cx="5976664" cy="56886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5337"/>
                <a:gridCol w="2403134"/>
                <a:gridCol w="1134814"/>
                <a:gridCol w="903379"/>
              </a:tblGrid>
              <a:tr h="68184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Предприятие 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Контактная информация 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Производимая</a:t>
                      </a:r>
                      <a:r>
                        <a:rPr lang="ru-RU" sz="1200" b="1" baseline="0" dirty="0" smtClean="0"/>
                        <a:t> продукция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Закупаемая продукция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</a:tr>
              <a:tr h="981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ООО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«Агромилк»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г</a:t>
                      </a:r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.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Череповец,  </a:t>
                      </a:r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/>
                      </a:r>
                      <a:b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</a:br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ул. Центральная,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д. 12,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 (8202)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25-30-17 </a:t>
                      </a:r>
                    </a:p>
                    <a:p>
                      <a:pPr algn="ctr" fontAlgn="ctr"/>
                      <a:r>
                        <a:rPr lang="en-US" sz="1200" b="0" i="0" u="none" strike="noStrike" dirty="0" smtClean="0">
                          <a:latin typeface="+mn-lt"/>
                          <a:cs typeface="Times New Roman" pitchFamily="18" charset="0"/>
                          <a:hlinkClick r:id="rId3"/>
                        </a:rPr>
                        <a:t>agromilk35@mail.ru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Молоко    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Мясо </a:t>
                      </a:r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КРС </a:t>
                      </a:r>
                    </a:p>
                  </a:txBody>
                  <a:tcPr marL="9525" marR="9525" marT="9525" marB="0" anchor="ctr"/>
                </a:tc>
                <a:tc row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/>
                        <a:t>Корма, ветеринарные медикаменты, удобрения, семена, техника, оборудование,  ГСМ,  электроэнергия.</a:t>
                      </a:r>
                    </a:p>
                  </a:txBody>
                  <a:tcPr marL="36000" marR="36000" marT="36000" marB="36000" vert="vert270" anchor="ctr"/>
                </a:tc>
              </a:tr>
              <a:tr h="10792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Колхоз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«Южок»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/>
                      </a:r>
                      <a:b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</a:br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ул. Центральная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, д. 16, 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(8202)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665-317</a:t>
                      </a:r>
                    </a:p>
                    <a:p>
                      <a:pPr algn="ctr" fontAlgn="ctr"/>
                      <a:r>
                        <a:rPr lang="en-US" sz="1200" b="0" i="0" u="none" strike="noStrike" dirty="0" smtClean="0">
                          <a:latin typeface="+mn-lt"/>
                          <a:cs typeface="Times New Roman" pitchFamily="18" charset="0"/>
                          <a:hlinkClick r:id="rId4"/>
                        </a:rPr>
                        <a:t>yuzhok99@mail.ru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Молоко    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Мясо </a:t>
                      </a:r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КРС 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81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ОАО Племпредприятие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«Череповецкое»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д</a:t>
                      </a:r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. Солманское,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д.36-а,</a:t>
                      </a:r>
                    </a:p>
                    <a:p>
                      <a:pPr algn="ctr" fontAlgn="ctr"/>
                      <a:r>
                        <a:rPr lang="ru-RU" sz="1200" dirty="0" smtClean="0"/>
                        <a:t>(8202) </a:t>
                      </a:r>
                      <a:r>
                        <a:rPr lang="ru-RU" sz="1200" dirty="0" smtClean="0"/>
                        <a:t>694-220</a:t>
                      </a:r>
                    </a:p>
                    <a:p>
                      <a:pPr algn="ctr" fontAlgn="ctr"/>
                      <a:r>
                        <a:rPr lang="en-US" sz="1200" b="0" i="0" u="none" strike="noStrike" dirty="0" smtClean="0">
                          <a:latin typeface="+mn-lt"/>
                          <a:cs typeface="Times New Roman" pitchFamily="18" charset="0"/>
                          <a:hlinkClick r:id="rId5"/>
                        </a:rPr>
                        <a:t>cherepovecplem@yandex.ru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Сперма быков-производителей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                  </a:t>
                      </a:r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Мясо КРС 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81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ИП Демичев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Э.В. 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(КФХ)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с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. </a:t>
                      </a:r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Воскресенское на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Мусоре,                    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  (8202)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665-821</a:t>
                      </a:r>
                    </a:p>
                    <a:p>
                      <a:pPr algn="ctr" fontAlgn="ctr"/>
                      <a:r>
                        <a:rPr lang="en-US" sz="1200" b="0" i="0" u="none" strike="noStrike" dirty="0" smtClean="0">
                          <a:latin typeface="+mn-lt"/>
                          <a:cs typeface="Times New Roman" pitchFamily="18" charset="0"/>
                          <a:hlinkClick r:id="rId6"/>
                        </a:rPr>
                        <a:t>sonnadejda@mail.ru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Молоко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   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Мясо </a:t>
                      </a:r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КРС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  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just"/>
                      <a:endParaRPr lang="ru-RU" sz="1200" dirty="0"/>
                    </a:p>
                  </a:txBody>
                  <a:tcPr anchor="ctr"/>
                </a:tc>
              </a:tr>
              <a:tr h="981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ИП Сизяева Е.В. 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(КФХ)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с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. Ивановское, 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8 921 135 40 30</a:t>
                      </a:r>
                    </a:p>
                    <a:p>
                      <a:pPr algn="ctr" fontAlgn="ctr"/>
                      <a:r>
                        <a:rPr lang="en-US" sz="1200" b="0" i="0" u="none" strike="noStrike" dirty="0" smtClean="0">
                          <a:latin typeface="+mn-lt"/>
                          <a:cs typeface="Times New Roman" pitchFamily="18" charset="0"/>
                          <a:hlinkClick r:id="rId7"/>
                        </a:rPr>
                        <a:t>lena111.75@mail.ru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Молоко     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Мясо КРС 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78177" name="Picture 1" descr="D:\Users\odn\Desktop\ПУТЕВОДИТЕЛЬ\Королев_ перепела_фото\Для Администрации\DSC04910.JPG"/>
          <p:cNvPicPr>
            <a:picLocks noChangeAspect="1" noChangeArrowheads="1"/>
          </p:cNvPicPr>
          <p:nvPr/>
        </p:nvPicPr>
        <p:blipFill>
          <a:blip r:embed="rId8" cstate="print"/>
          <a:srcRect l="10669" t="12872" r="11983" b="14651"/>
          <a:stretch>
            <a:fillRect/>
          </a:stretch>
        </p:blipFill>
        <p:spPr bwMode="auto">
          <a:xfrm>
            <a:off x="107504" y="4437112"/>
            <a:ext cx="2664000" cy="1872208"/>
          </a:xfrm>
          <a:prstGeom prst="rect">
            <a:avLst/>
          </a:prstGeom>
          <a:noFill/>
        </p:spPr>
      </p:pic>
      <p:pic>
        <p:nvPicPr>
          <p:cNvPr id="178178" name="Picture 2" descr="D:\Users\odn\Desktop\ПУТЕВОДИТЕЛЬ\буклет\77882984.jpg"/>
          <p:cNvPicPr>
            <a:picLocks noChangeAspect="1" noChangeArrowheads="1"/>
          </p:cNvPicPr>
          <p:nvPr/>
        </p:nvPicPr>
        <p:blipFill>
          <a:blip r:embed="rId9" cstate="print"/>
          <a:srcRect b="2692"/>
          <a:stretch>
            <a:fillRect/>
          </a:stretch>
        </p:blipFill>
        <p:spPr bwMode="auto">
          <a:xfrm>
            <a:off x="107504" y="620688"/>
            <a:ext cx="2664000" cy="1944216"/>
          </a:xfrm>
          <a:prstGeom prst="rect">
            <a:avLst/>
          </a:prstGeom>
          <a:noFill/>
        </p:spPr>
      </p:pic>
      <p:pic>
        <p:nvPicPr>
          <p:cNvPr id="13" name="Рисунок 12" descr="\\Nas\!осх\УСХ\ПРАЗДНИК 2016\Фото на праздник 2016\Племпредприятие\htmlimage 1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8034"/>
            <a:ext cx="2664000" cy="176733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Овал 15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16</a:t>
            </a:fld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Сельское хозяйство.</a:t>
            </a:r>
            <a:endParaRPr lang="ru-RU" dirty="0"/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sp>
        <p:nvSpPr>
          <p:cNvPr id="20" name="Содержимое 2"/>
          <p:cNvSpPr>
            <a:spLocks noGrp="1"/>
          </p:cNvSpPr>
          <p:nvPr>
            <p:ph idx="1"/>
          </p:nvPr>
        </p:nvSpPr>
        <p:spPr>
          <a:xfrm>
            <a:off x="2143108" y="785794"/>
            <a:ext cx="6821380" cy="5572164"/>
          </a:xfrm>
        </p:spPr>
        <p:txBody>
          <a:bodyPr lIns="36000" tIns="36000" rIns="36000" bIns="36000" numCol="3">
            <a:noAutofit/>
          </a:bodyPr>
          <a:lstStyle/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000" dirty="0" smtClean="0"/>
              <a:t>	</a:t>
            </a:r>
          </a:p>
          <a:p>
            <a:pPr fontAlgn="t">
              <a:buNone/>
            </a:pPr>
            <a:endParaRPr lang="ru-RU" sz="1000" dirty="0" smtClean="0"/>
          </a:p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endParaRPr lang="ru-RU" sz="1000" dirty="0" smtClean="0"/>
          </a:p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endParaRPr lang="ru-RU" sz="1000" dirty="0" smtClean="0"/>
          </a:p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000" dirty="0" smtClean="0"/>
              <a:t>	</a:t>
            </a:r>
          </a:p>
          <a:p>
            <a:pPr marL="180975" indent="-180975" algn="just">
              <a:spcBef>
                <a:spcPts val="0"/>
              </a:spcBef>
              <a:spcAft>
                <a:spcPts val="300"/>
              </a:spcAft>
              <a:buNone/>
            </a:pPr>
            <a:r>
              <a:rPr lang="ru-RU" sz="1000" dirty="0" smtClean="0"/>
              <a:t>	</a:t>
            </a:r>
            <a:endParaRPr lang="ru-RU" sz="1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915817" y="620690"/>
          <a:ext cx="5976664" cy="56886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5337"/>
                <a:gridCol w="2403134"/>
                <a:gridCol w="1134814"/>
                <a:gridCol w="903379"/>
              </a:tblGrid>
              <a:tr h="54053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Предприятие 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Контактная информация 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Производимая</a:t>
                      </a:r>
                      <a:r>
                        <a:rPr lang="ru-RU" sz="1200" b="1" baseline="0" dirty="0" smtClean="0"/>
                        <a:t> продукция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Закупаемая продукция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</a:tr>
              <a:tr h="10417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ИП Селезнева  О.И. (КФХ)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с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. Никольское, 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ул. Шухтовская, д. 2,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8 921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544-29-62</a:t>
                      </a:r>
                    </a:p>
                    <a:p>
                      <a:pPr algn="ctr" fontAlgn="ctr"/>
                      <a:r>
                        <a:rPr lang="en-US" sz="1200" b="0" i="0" u="none" strike="noStrike" dirty="0" smtClean="0">
                          <a:latin typeface="+mn-lt"/>
                          <a:cs typeface="Times New Roman" pitchFamily="18" charset="0"/>
                          <a:hlinkClick r:id="rId3"/>
                        </a:rPr>
                        <a:t>lleessnniicc@yandex.ru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Саженцы</a:t>
                      </a:r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 – д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екоративные, плодовые, ягодные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row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/>
                        <a:t>Корма, ветеринарные медикаменты, удобрения, семена, техника, оборудование,  ГСМ,  электроэнергия.</a:t>
                      </a:r>
                    </a:p>
                  </a:txBody>
                  <a:tcPr marL="36000" marR="36000" marT="36000" marB="36000" vert="vert270" anchor="ctr"/>
                </a:tc>
              </a:tr>
              <a:tr h="114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ИП Тихомирова В.Н. (КФХ)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д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. Куншино,</a:t>
                      </a:r>
                    </a:p>
                    <a:p>
                      <a:pPr algn="ctr" fontAlgn="ctr"/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8 921 </a:t>
                      </a:r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258-96-03</a:t>
                      </a:r>
                    </a:p>
                    <a:p>
                      <a:pPr algn="ctr" fontAlgn="ctr"/>
                      <a:r>
                        <a:rPr lang="en-US" sz="1200" b="0" i="0" u="none" strike="noStrike" baseline="0" dirty="0" smtClean="0">
                          <a:latin typeface="+mn-lt"/>
                          <a:cs typeface="Times New Roman" pitchFamily="18" charset="0"/>
                          <a:hlinkClick r:id="rId4"/>
                        </a:rPr>
                        <a:t>tvn@rbcmail.ru</a:t>
                      </a:r>
                      <a:endParaRPr lang="ru-RU" sz="1200" b="0" i="0" u="none" strike="noStrike" baseline="0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Саженцы – декоративные, плодовые, ягодные, розоводство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55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ИП </a:t>
                      </a:r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Орлова </a:t>
                      </a:r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Е.Н. </a:t>
                      </a:r>
                    </a:p>
                    <a:p>
                      <a:pPr algn="ctr" fontAlgn="ctr"/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(КФХ)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д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. Останино</a:t>
                      </a:r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8 921 </a:t>
                      </a:r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544-65-60</a:t>
                      </a:r>
                    </a:p>
                    <a:p>
                      <a:pPr algn="ctr" fontAlgn="ctr"/>
                      <a:r>
                        <a:rPr lang="en-US" sz="1200" b="0" i="0" u="none" strike="noStrike" dirty="0" smtClean="0">
                          <a:latin typeface="+mn-lt"/>
                          <a:cs typeface="Times New Roman" pitchFamily="18" charset="0"/>
                          <a:hlinkClick r:id="rId5"/>
                        </a:rPr>
                        <a:t>elenabaklagina0918@mail.ru</a:t>
                      </a:r>
                      <a:endParaRPr lang="ru-RU" sz="1200" b="0" i="0" u="none" strike="noStrike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 Мясо КРС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55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ИП Головкин Л.Н. 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(КФХ)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д</a:t>
                      </a:r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. Большой двор, </a:t>
                      </a:r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д</a:t>
                      </a:r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. </a:t>
                      </a:r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38</a:t>
                      </a:r>
                    </a:p>
                    <a:p>
                      <a:pPr algn="ctr" fontAlgn="ctr"/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8 951 745 34 90</a:t>
                      </a:r>
                    </a:p>
                    <a:p>
                      <a:pPr algn="ctr" fontAlgn="ctr"/>
                      <a:r>
                        <a:rPr lang="en-US" sz="1200" b="0" i="0" u="none" strike="noStrike" baseline="0" dirty="0" smtClean="0">
                          <a:latin typeface="+mn-lt"/>
                          <a:cs typeface="Times New Roman" pitchFamily="18" charset="0"/>
                          <a:hlinkClick r:id="rId6"/>
                        </a:rPr>
                        <a:t>latotina.90@mail.ru</a:t>
                      </a:r>
                      <a:endParaRPr lang="ru-RU" sz="1200" b="0" i="0" u="none" strike="noStrike" baseline="0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Молоко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51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ИП Ляпин А.А. 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(КФХ)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д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. Песье,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8 921 132-50-02</a:t>
                      </a:r>
                    </a:p>
                    <a:p>
                      <a:pPr algn="ctr" fontAlgn="ctr"/>
                      <a:r>
                        <a:rPr lang="en-US" sz="1200" b="0" i="0" u="none" strike="noStrike" dirty="0" smtClean="0">
                          <a:latin typeface="+mn-lt"/>
                          <a:cs typeface="Times New Roman" pitchFamily="18" charset="0"/>
                          <a:hlinkClick r:id="rId7"/>
                        </a:rPr>
                        <a:t>AL110465@bk.ru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Молоко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just"/>
                      <a:endParaRPr lang="ru-RU" sz="1200" dirty="0"/>
                    </a:p>
                  </a:txBody>
                  <a:tcPr anchor="ctr"/>
                </a:tc>
              </a:tr>
              <a:tr h="6293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КФХ </a:t>
                      </a:r>
                      <a:r>
                        <a:rPr lang="ru-RU" sz="1200" b="0" i="0" u="none" strike="noStrike" dirty="0" err="1" smtClean="0">
                          <a:latin typeface="+mn-lt"/>
                          <a:cs typeface="Times New Roman" pitchFamily="18" charset="0"/>
                        </a:rPr>
                        <a:t>Бардакова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 И.В.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п. Малечкино, (8202)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695-617</a:t>
                      </a:r>
                    </a:p>
                    <a:p>
                      <a:pPr algn="ctr" fontAlgn="ctr"/>
                      <a:r>
                        <a:rPr lang="en-US" sz="1200" b="0" i="0" u="none" strike="noStrike" dirty="0" smtClean="0">
                          <a:latin typeface="+mn-lt"/>
                          <a:cs typeface="Times New Roman" pitchFamily="18" charset="0"/>
                          <a:hlinkClick r:id="rId8"/>
                        </a:rPr>
                        <a:t>89602923792@yandex.ru</a:t>
                      </a:r>
                      <a:endParaRPr lang="ru-RU" sz="1200" b="0" i="0" u="none" strike="noStrike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Молоко, мясо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76129" name="Picture 1"/>
          <p:cNvPicPr>
            <a:picLocks noChangeAspect="1" noChangeArrowheads="1"/>
          </p:cNvPicPr>
          <p:nvPr/>
        </p:nvPicPr>
        <p:blipFill>
          <a:blip r:embed="rId9" cstate="print"/>
          <a:srcRect l="5751" r="9508"/>
          <a:stretch>
            <a:fillRect/>
          </a:stretch>
        </p:blipFill>
        <p:spPr bwMode="auto">
          <a:xfrm>
            <a:off x="107504" y="620688"/>
            <a:ext cx="2664296" cy="1768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10" cstate="print"/>
          <a:srcRect l="18283" r="10872"/>
          <a:stretch>
            <a:fillRect/>
          </a:stretch>
        </p:blipFill>
        <p:spPr bwMode="auto">
          <a:xfrm>
            <a:off x="107504" y="4293096"/>
            <a:ext cx="2664296" cy="202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6132" name="Picture 4" descr="http://cherra.ru/doc/pchel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7504" y="2446766"/>
            <a:ext cx="2664296" cy="1777586"/>
          </a:xfrm>
          <a:prstGeom prst="rect">
            <a:avLst/>
          </a:prstGeom>
          <a:noFill/>
        </p:spPr>
      </p:pic>
      <p:sp>
        <p:nvSpPr>
          <p:cNvPr id="15" name="Овал 14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17</a:t>
            </a:fld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Промышленность.</a:t>
            </a:r>
            <a:endParaRPr lang="ru-RU" dirty="0"/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sp>
        <p:nvSpPr>
          <p:cNvPr id="14" name="Овал 13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18</a:t>
            </a:fld>
            <a:endParaRPr lang="ru-RU" sz="1200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932040" y="1830446"/>
            <a:ext cx="4032448" cy="324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200" dirty="0" smtClean="0"/>
              <a:t>Объем промышленного производства, за 2019 год составил 532,1 млн. руб. </a:t>
            </a:r>
          </a:p>
          <a:p>
            <a:pPr algn="just">
              <a:spcAft>
                <a:spcPts val="600"/>
              </a:spcAft>
            </a:pPr>
            <a:r>
              <a:rPr lang="ru-RU" sz="1200" dirty="0" smtClean="0"/>
              <a:t>Промышленное производство района сосредоточено в двух основных отраслях: обрабатывающие производства и производство и распределение электроэнергии, газа, пара и воды.</a:t>
            </a:r>
          </a:p>
          <a:p>
            <a:pPr algn="just">
              <a:spcAft>
                <a:spcPts val="600"/>
              </a:spcAft>
            </a:pPr>
            <a:r>
              <a:rPr lang="ru-RU" sz="1200" dirty="0" smtClean="0"/>
              <a:t>За 2019 год предприятиями обрабатывающей промышленности произведено продукции на 407,7 млн.руб. (-13,7%). Объем промышленного производства в отрасли производства и распределения электроэнергии, газа, тепловой энергии и воды вырос на 4,0%. </a:t>
            </a:r>
          </a:p>
          <a:p>
            <a:pPr algn="just">
              <a:spcAft>
                <a:spcPts val="1200"/>
              </a:spcAft>
            </a:pPr>
            <a:r>
              <a:rPr lang="ru-RU" sz="1200" dirty="0" smtClean="0"/>
              <a:t>Лесозаготовкой </a:t>
            </a:r>
            <a:r>
              <a:rPr lang="ru-RU" sz="1200" dirty="0" smtClean="0"/>
              <a:t>в районе занимаются </a:t>
            </a:r>
            <a:r>
              <a:rPr lang="en-US" sz="1200" dirty="0" smtClean="0"/>
              <a:t>13</a:t>
            </a:r>
            <a:r>
              <a:rPr lang="ru-RU" sz="1200" dirty="0" smtClean="0"/>
              <a:t> предприятий и 6 индивидуальных  предпринимателей.</a:t>
            </a:r>
          </a:p>
          <a:p>
            <a:pPr algn="just">
              <a:spcAft>
                <a:spcPts val="1200"/>
              </a:spcAft>
            </a:pPr>
            <a:r>
              <a:rPr lang="ru-RU" sz="1200" dirty="0" smtClean="0"/>
              <a:t>Объем заготовки древесины в 2019 году снизился на 19,5% и составил 479 тыс. куб.м.</a:t>
            </a:r>
            <a:endParaRPr lang="ru-RU" sz="1200" dirty="0" smtClean="0">
              <a:cs typeface="Arial" pitchFamily="34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620688"/>
          <a:ext cx="4608512" cy="293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107504" y="3717032"/>
          <a:ext cx="4608512" cy="2638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Металлообработка.</a:t>
            </a:r>
            <a:endParaRPr lang="ru-RU" dirty="0"/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915817" y="692697"/>
          <a:ext cx="5976664" cy="56166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8151"/>
                <a:gridCol w="1944216"/>
                <a:gridCol w="1760918"/>
                <a:gridCol w="903379"/>
              </a:tblGrid>
              <a:tr h="50105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Предприятие 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Контактная информация 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Производимая</a:t>
                      </a:r>
                      <a:r>
                        <a:rPr lang="ru-RU" sz="1200" b="1" baseline="0" dirty="0" smtClean="0"/>
                        <a:t> продукция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Закупаемая продукция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</a:tr>
              <a:tr h="9196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ООО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«АСМ </a:t>
                      </a:r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Специальные наплавочные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материалы»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Кирилловское </a:t>
                      </a:r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шоссе,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86-е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Производство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наплавочной проволоки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Сырье и материалы,</a:t>
                      </a:r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 станки и оборудование,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электроэнергия и ГСМ, оргтехника и расходные материалы.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36000" marB="36000" vert="vert270" anchor="ctr"/>
                </a:tc>
              </a:tr>
              <a:tr h="11290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ООО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«Автоспецмаш»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Кирилловское </a:t>
                      </a:r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шоссе,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86-е, 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(8202) 29-08-39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dirty="0" smtClean="0"/>
                        <a:t>Проектирование</a:t>
                      </a:r>
                      <a:r>
                        <a:rPr lang="ru-RU" sz="1200" baseline="0" dirty="0" smtClean="0"/>
                        <a:t> и </a:t>
                      </a:r>
                      <a:r>
                        <a:rPr lang="ru-RU" sz="1200" dirty="0" smtClean="0"/>
                        <a:t>производство кузнечнопрессового и сталепрокатного  оборудования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35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ООО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«Промоснастка»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Кирилловское </a:t>
                      </a:r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шоссе,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86-е, 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(8202) 29-06-42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Ковка, прессование, объемная и листовая штамповка и профилирование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03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ООО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«Промтехоснастка»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Кирилловское </a:t>
                      </a:r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шоссе,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86-е, 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(8202) 29-06-42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Производство металлических изделий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  <a:tc v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7103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ООО «Стиль - Мебель»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dirty="0" smtClean="0"/>
                        <a:t>д</a:t>
                      </a:r>
                      <a:r>
                        <a:rPr lang="ru-RU" sz="1200" dirty="0" smtClean="0"/>
                        <a:t>. Борисово,  ул. Радужная 5 </a:t>
                      </a:r>
                    </a:p>
                    <a:p>
                      <a:pPr algn="ctr" fontAlgn="ctr"/>
                      <a:r>
                        <a:rPr lang="ru-RU" sz="1200" dirty="0" smtClean="0"/>
                        <a:t>(8202) 28-18-70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dirty="0" smtClean="0"/>
                        <a:t>Производстве мебели на металлической основе 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03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ООО «Станкодеталь»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д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. Горка, д. 19-г,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(8202)</a:t>
                      </a:r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 693-318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Производство металлических</a:t>
                      </a:r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 изделий и металлообработка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  <a:tc v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74081" name="Picture 1"/>
          <p:cNvPicPr>
            <a:picLocks noChangeAspect="1" noChangeArrowheads="1"/>
          </p:cNvPicPr>
          <p:nvPr/>
        </p:nvPicPr>
        <p:blipFill>
          <a:blip r:embed="rId3" cstate="print"/>
          <a:srcRect l="5263" b="3945"/>
          <a:stretch>
            <a:fillRect/>
          </a:stretch>
        </p:blipFill>
        <p:spPr bwMode="auto">
          <a:xfrm>
            <a:off x="107808" y="4483393"/>
            <a:ext cx="2700000" cy="1825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083" name="Picture 3"/>
          <p:cNvPicPr>
            <a:picLocks noChangeAspect="1" noChangeArrowheads="1"/>
          </p:cNvPicPr>
          <p:nvPr/>
        </p:nvPicPr>
        <p:blipFill>
          <a:blip r:embed="rId4" cstate="print"/>
          <a:srcRect l="5263"/>
          <a:stretch>
            <a:fillRect/>
          </a:stretch>
        </p:blipFill>
        <p:spPr bwMode="auto">
          <a:xfrm>
            <a:off x="107504" y="692696"/>
            <a:ext cx="2700000" cy="1900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0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5" y="2636912"/>
            <a:ext cx="269961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Овал 14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19</a:t>
            </a:fld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Обращение руководителя администрации района.</a:t>
            </a:r>
            <a:endParaRPr lang="ru-RU" dirty="0"/>
          </a:p>
        </p:txBody>
      </p:sp>
      <p:sp>
        <p:nvSpPr>
          <p:cNvPr id="9" name="Прямоугольник с двумя скругленными соседними углами 8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915816" y="908720"/>
            <a:ext cx="604867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spcAft>
                <a:spcPts val="600"/>
              </a:spcAft>
            </a:pPr>
            <a:r>
              <a:rPr lang="ru-RU" sz="1300" dirty="0">
                <a:cs typeface="Times New Roman" pitchFamily="18" charset="0"/>
              </a:rPr>
              <a:t>На протяжении последних лет Череповецкий район </a:t>
            </a:r>
            <a:r>
              <a:rPr lang="ru-RU" sz="1300" dirty="0" smtClean="0">
                <a:cs typeface="Times New Roman" pitchFamily="18" charset="0"/>
              </a:rPr>
              <a:t>демонстрирует стабильную динамику развития и занимает одно из лидирующих положений по показателям развития среди районов Вологодской области. Район имеет </a:t>
            </a:r>
            <a:r>
              <a:rPr lang="ru-RU" sz="1300" dirty="0">
                <a:cs typeface="Times New Roman" pitchFamily="18" charset="0"/>
              </a:rPr>
              <a:t>все перспективы для дальнейшего </a:t>
            </a:r>
            <a:r>
              <a:rPr lang="ru-RU" sz="1300" dirty="0" smtClean="0">
                <a:cs typeface="Times New Roman" pitchFamily="18" charset="0"/>
              </a:rPr>
              <a:t>роста, этому способствуют выгодное </a:t>
            </a:r>
            <a:r>
              <a:rPr lang="ru-RU" sz="1300" dirty="0">
                <a:cs typeface="Times New Roman" pitchFamily="18" charset="0"/>
              </a:rPr>
              <a:t>географическое </a:t>
            </a:r>
            <a:r>
              <a:rPr lang="ru-RU" sz="1300" dirty="0" smtClean="0">
                <a:cs typeface="Times New Roman" pitchFamily="18" charset="0"/>
              </a:rPr>
              <a:t>положение, разнообразные, а порой и просто уникальные, </a:t>
            </a:r>
            <a:r>
              <a:rPr lang="ru-RU" sz="1300" dirty="0">
                <a:cs typeface="Times New Roman" pitchFamily="18" charset="0"/>
              </a:rPr>
              <a:t>природные ресурсы, </a:t>
            </a:r>
            <a:r>
              <a:rPr lang="ru-RU" sz="1300" dirty="0" smtClean="0">
                <a:cs typeface="Times New Roman" pitchFamily="18" charset="0"/>
              </a:rPr>
              <a:t>богатые культурные традиции и высокий </a:t>
            </a:r>
            <a:r>
              <a:rPr lang="ru-RU" sz="1300" dirty="0">
                <a:cs typeface="Times New Roman" pitchFamily="18" charset="0"/>
              </a:rPr>
              <a:t>трудовой </a:t>
            </a:r>
            <a:r>
              <a:rPr lang="ru-RU" sz="1300" dirty="0" smtClean="0">
                <a:cs typeface="Times New Roman" pitchFamily="18" charset="0"/>
              </a:rPr>
              <a:t>потенциал населения. Близость к крупнейшему на Северо-западе России промышленному </a:t>
            </a:r>
            <a:r>
              <a:rPr lang="ru-RU" sz="1300" dirty="0">
                <a:cs typeface="Times New Roman" pitchFamily="18" charset="0"/>
              </a:rPr>
              <a:t>центру — городу </a:t>
            </a:r>
            <a:r>
              <a:rPr lang="ru-RU" sz="1300" dirty="0" smtClean="0">
                <a:cs typeface="Times New Roman" pitchFamily="18" charset="0"/>
              </a:rPr>
              <a:t>Череповец во многом определяет перспективы и направления развития района. Район чрезвычайно выгодно расположен на пересечении основных транспортных коридоров, на его территории наличествуют все виды транспортных коммуникаций</a:t>
            </a:r>
            <a:r>
              <a:rPr lang="en-US" sz="1300" dirty="0" smtClean="0">
                <a:cs typeface="Times New Roman" pitchFamily="18" charset="0"/>
              </a:rPr>
              <a:t>:</a:t>
            </a:r>
            <a:r>
              <a:rPr lang="ru-RU" sz="1300" dirty="0" smtClean="0">
                <a:cs typeface="Times New Roman" pitchFamily="18" charset="0"/>
              </a:rPr>
              <a:t> автомобильный</a:t>
            </a:r>
            <a:r>
              <a:rPr lang="ru-RU" sz="1300" dirty="0">
                <a:cs typeface="Times New Roman" pitchFamily="18" charset="0"/>
              </a:rPr>
              <a:t>, железнодорожный, водный и </a:t>
            </a:r>
            <a:r>
              <a:rPr lang="ru-RU" sz="1300" dirty="0" smtClean="0">
                <a:cs typeface="Times New Roman" pitchFamily="18" charset="0"/>
              </a:rPr>
              <a:t>воздушный виды транспорта. </a:t>
            </a:r>
            <a:endParaRPr lang="ru-RU" sz="1300" dirty="0">
              <a:cs typeface="Times New Roman" pitchFamily="18" charset="0"/>
            </a:endParaRPr>
          </a:p>
          <a:p>
            <a:pPr indent="361950" algn="just">
              <a:spcAft>
                <a:spcPts val="600"/>
              </a:spcAft>
            </a:pPr>
            <a:r>
              <a:rPr lang="ru-RU" sz="1300" dirty="0">
                <a:cs typeface="Times New Roman" pitchFamily="18" charset="0"/>
              </a:rPr>
              <a:t>Деятельность районной администрации направлена на развитие сотрудничества </a:t>
            </a:r>
            <a:r>
              <a:rPr lang="ru-RU" sz="1300" dirty="0" smtClean="0">
                <a:cs typeface="Times New Roman" pitchFamily="18" charset="0"/>
              </a:rPr>
              <a:t>с предпринимательским сообществом, на формирование </a:t>
            </a:r>
            <a:r>
              <a:rPr lang="ru-RU" sz="1300" dirty="0">
                <a:cs typeface="Times New Roman" pitchFamily="18" charset="0"/>
              </a:rPr>
              <a:t>благоприятных условий </a:t>
            </a:r>
            <a:r>
              <a:rPr lang="ru-RU" sz="1300" dirty="0" smtClean="0">
                <a:cs typeface="Times New Roman" pitchFamily="18" charset="0"/>
              </a:rPr>
              <a:t>для ведения и развития бизнеса. Разработаны </a:t>
            </a:r>
            <a:r>
              <a:rPr lang="ru-RU" sz="1300" dirty="0">
                <a:cs typeface="Times New Roman" pitchFamily="18" charset="0"/>
              </a:rPr>
              <a:t>и </a:t>
            </a:r>
            <a:r>
              <a:rPr lang="ru-RU" sz="1300" dirty="0" smtClean="0">
                <a:cs typeface="Times New Roman" pitchFamily="18" charset="0"/>
              </a:rPr>
              <a:t>утверждены муниципальные программы в сфере развития малого и среднего предпринимательства, а также содействия инвестициям. Для организации постоянного диалога с бизнесом в районе учрежден </a:t>
            </a:r>
            <a:r>
              <a:rPr lang="ru-RU" sz="1300" dirty="0" smtClean="0"/>
              <a:t>Общественный совет по содействию развитию малого и среднего предпринимательства</a:t>
            </a:r>
            <a:r>
              <a:rPr lang="ru-RU" sz="1300" dirty="0" smtClean="0">
                <a:cs typeface="Times New Roman" pitchFamily="18" charset="0"/>
              </a:rPr>
              <a:t>. Начиная с </a:t>
            </a:r>
            <a:r>
              <a:rPr lang="ru-RU" sz="1300" dirty="0">
                <a:cs typeface="Times New Roman" pitchFamily="18" charset="0"/>
              </a:rPr>
              <a:t>2007 </a:t>
            </a:r>
            <a:r>
              <a:rPr lang="ru-RU" sz="1300" dirty="0" smtClean="0">
                <a:cs typeface="Times New Roman" pitchFamily="18" charset="0"/>
              </a:rPr>
              <a:t>года в районе целенаправленно ведется работа по содействию инвестиционной деятельности. За эти годы Череповецкий район на различных уровнях был неоднократно отмечен, как территория благоприятная для ведения бизнеса.</a:t>
            </a:r>
            <a:endParaRPr lang="ru-RU" sz="1300" dirty="0">
              <a:cs typeface="Times New Roman" pitchFamily="18" charset="0"/>
            </a:endParaRPr>
          </a:p>
          <a:p>
            <a:pPr indent="361950" algn="just">
              <a:spcAft>
                <a:spcPts val="600"/>
              </a:spcAft>
            </a:pPr>
            <a:r>
              <a:rPr lang="ru-RU" sz="1300" dirty="0">
                <a:cs typeface="Times New Roman" pitchFamily="18" charset="0"/>
              </a:rPr>
              <a:t>Мы делаем все, чтобы </a:t>
            </a:r>
            <a:r>
              <a:rPr lang="ru-RU" sz="1300" dirty="0" smtClean="0">
                <a:cs typeface="Times New Roman" pitchFamily="18" charset="0"/>
              </a:rPr>
              <a:t>территория Череповецкого района была комфортна для труда и проживания. Мы </a:t>
            </a:r>
            <a:r>
              <a:rPr lang="ru-RU" sz="1300" dirty="0">
                <a:cs typeface="Times New Roman" pitchFamily="18" charset="0"/>
              </a:rPr>
              <a:t>всегда открыты для </a:t>
            </a:r>
            <a:r>
              <a:rPr lang="ru-RU" sz="1300" dirty="0" smtClean="0">
                <a:cs typeface="Times New Roman" pitchFamily="18" charset="0"/>
              </a:rPr>
              <a:t>сотрудничества и диалога.</a:t>
            </a:r>
            <a:endParaRPr lang="ru-RU" sz="1300" b="1" dirty="0" smtClean="0">
              <a:cs typeface="Times New Roman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2</a:t>
            </a:fld>
            <a:endParaRPr lang="ru-RU" sz="1200" dirty="0"/>
          </a:p>
        </p:txBody>
      </p:sp>
      <p:pic>
        <p:nvPicPr>
          <p:cNvPr id="33794" name="Picture 2" descr="https://st.cherinfo.ru/profiles/sergusev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933821"/>
            <a:ext cx="2597324" cy="3647307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496" y="4718174"/>
            <a:ext cx="273630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Александр Сергушев,</a:t>
            </a:r>
          </a:p>
          <a:p>
            <a:endParaRPr lang="ru-RU" sz="1000" dirty="0" smtClean="0">
              <a:latin typeface="Calibri" pitchFamily="34" charset="0"/>
              <a:cs typeface="Times New Roman" pitchFamily="18" charset="0"/>
            </a:endParaRPr>
          </a:p>
          <a:p>
            <a:r>
              <a:rPr lang="ru-RU" sz="1400" i="1" dirty="0" smtClean="0">
                <a:latin typeface="Calibri" pitchFamily="34" charset="0"/>
                <a:cs typeface="Times New Roman" pitchFamily="18" charset="0"/>
              </a:rPr>
              <a:t>Руководитель администрации Череповецкого  муниципального района</a:t>
            </a:r>
            <a:endParaRPr lang="ru-RU" sz="1400" i="1" dirty="0"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Промышленное производство.</a:t>
            </a:r>
            <a:endParaRPr lang="ru-RU" dirty="0"/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sp>
        <p:nvSpPr>
          <p:cNvPr id="20" name="Содержимое 2"/>
          <p:cNvSpPr>
            <a:spLocks noGrp="1"/>
          </p:cNvSpPr>
          <p:nvPr>
            <p:ph idx="1"/>
          </p:nvPr>
        </p:nvSpPr>
        <p:spPr>
          <a:xfrm>
            <a:off x="2143108" y="785794"/>
            <a:ext cx="6821380" cy="5572164"/>
          </a:xfrm>
        </p:spPr>
        <p:txBody>
          <a:bodyPr lIns="36000" tIns="36000" rIns="36000" bIns="36000" numCol="3">
            <a:noAutofit/>
          </a:bodyPr>
          <a:lstStyle/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000" dirty="0" smtClean="0"/>
              <a:t>	</a:t>
            </a:r>
          </a:p>
          <a:p>
            <a:pPr fontAlgn="t">
              <a:buNone/>
            </a:pPr>
            <a:endParaRPr lang="ru-RU" sz="1000" dirty="0" smtClean="0"/>
          </a:p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endParaRPr lang="ru-RU" sz="1000" dirty="0" smtClean="0"/>
          </a:p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endParaRPr lang="ru-RU" sz="1000" dirty="0" smtClean="0"/>
          </a:p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000" dirty="0" smtClean="0"/>
              <a:t>	</a:t>
            </a:r>
          </a:p>
          <a:p>
            <a:pPr marL="180975" indent="-180975" algn="just">
              <a:spcBef>
                <a:spcPts val="0"/>
              </a:spcBef>
              <a:spcAft>
                <a:spcPts val="300"/>
              </a:spcAft>
              <a:buNone/>
            </a:pPr>
            <a:r>
              <a:rPr lang="ru-RU" sz="1000" dirty="0" smtClean="0"/>
              <a:t>	</a:t>
            </a:r>
            <a:endParaRPr lang="ru-RU" sz="1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2915817" y="692695"/>
          <a:ext cx="5976664" cy="5616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159"/>
                <a:gridCol w="1872208"/>
                <a:gridCol w="1760918"/>
                <a:gridCol w="903379"/>
              </a:tblGrid>
              <a:tr h="46865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Предприятие 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Контактная информация 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Производимая</a:t>
                      </a:r>
                      <a:r>
                        <a:rPr lang="ru-RU" sz="1200" b="1" baseline="0" dirty="0" smtClean="0"/>
                        <a:t> продукция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Закупаемая продукция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</a:tr>
              <a:tr h="6190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ООО «</a:t>
                      </a:r>
                      <a:r>
                        <a:rPr lang="ru-RU" sz="1200" b="0" i="0" u="none" strike="noStrike" dirty="0" err="1" smtClean="0">
                          <a:latin typeface="+mn-lt"/>
                          <a:cs typeface="Times New Roman" pitchFamily="18" charset="0"/>
                        </a:rPr>
                        <a:t>Пулвис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»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293" marR="9293" marT="92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д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. Заякошье, д. 1</a:t>
                      </a:r>
                    </a:p>
                    <a:p>
                      <a:pPr algn="ctr" fontAlgn="ctr"/>
                      <a:r>
                        <a:rPr lang="ru-RU" sz="1200" dirty="0" smtClean="0"/>
                        <a:t>(8202) 49-02-02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293" marR="9293" marT="92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Сухие</a:t>
                      </a:r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 строительные и специальные смеси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293" marR="9293" marT="9293" marB="0" anchor="ctr"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Сырье и материалы,</a:t>
                      </a:r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 станки и оборудование,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электроэнергия и ГСМ, оргтехника и расходные материалы.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36000" marB="36000" vert="vert270" anchor="ctr"/>
                </a:tc>
              </a:tr>
              <a:tr h="7930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ООО «Полимер-трейд»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293" marR="9293" marT="92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д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. Ирдоматка, 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база «Коопзаготпром», корп. 22, </a:t>
                      </a:r>
                      <a:r>
                        <a:rPr lang="ru-RU" sz="1200" dirty="0" smtClean="0"/>
                        <a:t>(8202) 64-54-64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293" marR="9293" marT="92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Производство неорганических химических веществ (пенопласт)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293" marR="9293" marT="9293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90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ООО «ПК </a:t>
                      </a:r>
                      <a:r>
                        <a:rPr lang="ru-RU" sz="1200" b="0" i="0" u="none" strike="noStrike" dirty="0" err="1" smtClean="0">
                          <a:latin typeface="+mn-lt"/>
                          <a:cs typeface="Times New Roman" pitchFamily="18" charset="0"/>
                        </a:rPr>
                        <a:t>Мультпласт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»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293" marR="9293" marT="92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dirty="0" smtClean="0"/>
                        <a:t>Ирдоматка</a:t>
                      </a:r>
                      <a:r>
                        <a:rPr lang="ru-RU" sz="1200" dirty="0" smtClean="0"/>
                        <a:t>,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база «Коопзаготпром», </a:t>
                      </a:r>
                      <a:r>
                        <a:rPr lang="ru-RU" sz="1200" dirty="0" smtClean="0"/>
                        <a:t> д. 19 </a:t>
                      </a:r>
                    </a:p>
                    <a:p>
                      <a:pPr algn="ctr" fontAlgn="ctr"/>
                      <a:r>
                        <a:rPr lang="ru-RU" sz="1200" dirty="0" smtClean="0"/>
                        <a:t>(8202) 23-13-95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293" marR="9293" marT="92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dirty="0" smtClean="0"/>
                        <a:t>Производство пластмассовых изделий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293" marR="9293" marT="9293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930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ООО «</a:t>
                      </a:r>
                      <a:r>
                        <a:rPr lang="ru-RU" sz="1200" b="0" i="0" u="none" strike="noStrike" dirty="0" err="1" smtClean="0">
                          <a:latin typeface="+mn-lt"/>
                          <a:cs typeface="Times New Roman" pitchFamily="18" charset="0"/>
                        </a:rPr>
                        <a:t>Техно-Пак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»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293" marR="9293" marT="92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д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. Ирдоматка, база «Коопзаготпром», стр.3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293" marR="9293" marT="92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 Производство упаковочных материалов из полиэтилена низкого и высокого давления</a:t>
                      </a:r>
                    </a:p>
                  </a:txBody>
                  <a:tcPr marL="9293" marR="9293" marT="9293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7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ООО «ПСК»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293" marR="9293" marT="92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dirty="0" smtClean="0"/>
                        <a:t>д</a:t>
                      </a:r>
                      <a:r>
                        <a:rPr lang="ru-RU" sz="1200" dirty="0" smtClean="0"/>
                        <a:t>. Ботово, Аэропорт, д. 1, (8172) 76-90-46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293" marR="9293" marT="92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dirty="0" smtClean="0"/>
                        <a:t>Производство пластмассовых изделий</a:t>
                      </a:r>
                      <a:endParaRPr lang="ru-RU" sz="1200" b="0" i="0" u="none" strike="noStrike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marL="9293" marR="9293" marT="9293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93099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ООО «ТД «</a:t>
                      </a:r>
                      <a:r>
                        <a:rPr lang="ru-RU" sz="1200" dirty="0" err="1" smtClean="0"/>
                        <a:t>Бетонинвест</a:t>
                      </a:r>
                      <a:r>
                        <a:rPr lang="ru-RU" sz="1200" dirty="0" smtClean="0"/>
                        <a:t>»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293" marR="9293" marT="929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д</a:t>
                      </a:r>
                      <a:r>
                        <a:rPr lang="ru-RU" sz="1200" dirty="0" smtClean="0"/>
                        <a:t>. Шулма, ул. </a:t>
                      </a:r>
                      <a:endParaRPr lang="ru-RU" sz="1200" dirty="0" smtClean="0"/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Центральная </a:t>
                      </a:r>
                      <a:r>
                        <a:rPr lang="ru-RU" sz="1200" dirty="0" smtClean="0"/>
                        <a:t>4-5,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8 921 689-99-85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293" marR="9293" marT="929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Производство сухих бетонных смесей</a:t>
                      </a:r>
                      <a:r>
                        <a:rPr lang="ru-RU" sz="1200" baseline="0" dirty="0" smtClean="0"/>
                        <a:t> и изделий из бетона, гипса и цемента</a:t>
                      </a:r>
                      <a:endParaRPr lang="ru-RU" sz="1200" b="0" i="0" u="none" strike="noStrike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marL="9293" marR="9293" marT="9293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73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ПО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«Череповецкий Промкомбинат»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293" marR="9293" marT="92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д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. Ирдоматка, 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(8202) 26-58-40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293" marR="9293" marT="92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Производство валенок, матрацев, пошив постельного белья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293" marR="9293" marT="9293" marB="0" anchor="ctr"/>
                </a:tc>
                <a:tc v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661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ИП Григорьева</a:t>
                      </a:r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 Л.А.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293" marR="9293" marT="92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д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. Ирдоматка, д. 84 а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(8202) 73-44-11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293" marR="9293" marT="92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dirty="0" smtClean="0"/>
                        <a:t>Алюминиевые профильные системы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293" marR="9293" marT="9293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36000" marB="36000" vert="vert270" anchor="ctr"/>
                </a:tc>
              </a:tr>
            </a:tbl>
          </a:graphicData>
        </a:graphic>
      </p:graphicFrame>
      <p:pic>
        <p:nvPicPr>
          <p:cNvPr id="172034" name="Picture 2" descr="http://pt-cher.ru/d/430584/d/dsc041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565654"/>
            <a:ext cx="2664296" cy="1998222"/>
          </a:xfrm>
          <a:prstGeom prst="rect">
            <a:avLst/>
          </a:prstGeom>
          <a:noFill/>
        </p:spPr>
      </p:pic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4" cstate="print"/>
          <a:srcRect r="16606"/>
          <a:stretch>
            <a:fillRect/>
          </a:stretch>
        </p:blipFill>
        <p:spPr bwMode="auto">
          <a:xfrm>
            <a:off x="107504" y="692696"/>
            <a:ext cx="266429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Овал 14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20</a:t>
            </a:fld>
            <a:endParaRPr lang="ru-RU" sz="1200" dirty="0"/>
          </a:p>
        </p:txBody>
      </p:sp>
      <p:pic>
        <p:nvPicPr>
          <p:cNvPr id="11" name="Рисунок 10" descr="C:\Users\kig\AppData\Local\Microsoft\Windows\Temporary Internet Files\Content.Word\P1010850.jpg"/>
          <p:cNvPicPr/>
          <p:nvPr/>
        </p:nvPicPr>
        <p:blipFill>
          <a:blip r:embed="rId5" cstate="print"/>
          <a:srcRect l="11905"/>
          <a:stretch>
            <a:fillRect/>
          </a:stretch>
        </p:blipFill>
        <p:spPr bwMode="auto">
          <a:xfrm>
            <a:off x="107504" y="4627258"/>
            <a:ext cx="2664296" cy="172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Строительство.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idx="1"/>
          </p:nvPr>
        </p:nvSpPr>
        <p:spPr>
          <a:xfrm>
            <a:off x="2143108" y="785794"/>
            <a:ext cx="6821380" cy="5572164"/>
          </a:xfrm>
        </p:spPr>
        <p:txBody>
          <a:bodyPr lIns="36000" tIns="36000" rIns="36000" bIns="36000" numCol="3">
            <a:noAutofit/>
          </a:bodyPr>
          <a:lstStyle/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000" dirty="0" smtClean="0"/>
              <a:t>	</a:t>
            </a:r>
          </a:p>
          <a:p>
            <a:pPr fontAlgn="t">
              <a:buNone/>
            </a:pPr>
            <a:endParaRPr lang="ru-RU" sz="1000" dirty="0" smtClean="0"/>
          </a:p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endParaRPr lang="ru-RU" sz="1000" dirty="0" smtClean="0"/>
          </a:p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endParaRPr lang="ru-RU" sz="1000" dirty="0" smtClean="0"/>
          </a:p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000" dirty="0" smtClean="0"/>
              <a:t>	</a:t>
            </a:r>
          </a:p>
          <a:p>
            <a:pPr marL="180975" indent="-180975" algn="just">
              <a:spcBef>
                <a:spcPts val="0"/>
              </a:spcBef>
              <a:spcAft>
                <a:spcPts val="300"/>
              </a:spcAft>
              <a:buNone/>
            </a:pPr>
            <a:r>
              <a:rPr lang="ru-RU" sz="1000" dirty="0" smtClean="0"/>
              <a:t>	</a:t>
            </a:r>
            <a:endParaRPr lang="ru-RU" sz="1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http://kron-dom.ru/wp-content/uploads/2012/04/Izobrazhenie-076.jpg"/>
          <p:cNvPicPr>
            <a:picLocks noChangeAspect="1" noChangeArrowheads="1"/>
          </p:cNvPicPr>
          <p:nvPr/>
        </p:nvPicPr>
        <p:blipFill>
          <a:blip r:embed="rId3" cstate="print"/>
          <a:srcRect b="9804"/>
          <a:stretch>
            <a:fillRect/>
          </a:stretch>
        </p:blipFill>
        <p:spPr bwMode="auto">
          <a:xfrm>
            <a:off x="107504" y="692696"/>
            <a:ext cx="2664000" cy="1802118"/>
          </a:xfrm>
          <a:prstGeom prst="rect">
            <a:avLst/>
          </a:prstGeom>
          <a:noFill/>
        </p:spPr>
      </p:pic>
      <p:pic>
        <p:nvPicPr>
          <p:cNvPr id="13316" name="Picture 4" descr="http://o-promyshlennosti.ru/images/best/o-py-447.jpg"/>
          <p:cNvPicPr>
            <a:picLocks noChangeAspect="1" noChangeArrowheads="1"/>
          </p:cNvPicPr>
          <p:nvPr/>
        </p:nvPicPr>
        <p:blipFill>
          <a:blip r:embed="rId4" cstate="print"/>
          <a:srcRect t="2937" b="2945"/>
          <a:stretch>
            <a:fillRect/>
          </a:stretch>
        </p:blipFill>
        <p:spPr bwMode="auto">
          <a:xfrm>
            <a:off x="107504" y="4509120"/>
            <a:ext cx="2664000" cy="1880471"/>
          </a:xfrm>
          <a:prstGeom prst="rect">
            <a:avLst/>
          </a:prstGeom>
          <a:noFill/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915816" y="714353"/>
          <a:ext cx="6013903" cy="55949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8152"/>
                <a:gridCol w="1964853"/>
                <a:gridCol w="1771890"/>
                <a:gridCol w="909008"/>
              </a:tblGrid>
              <a:tr h="48427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Предприятие 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Контактная информация 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Производимая</a:t>
                      </a:r>
                      <a:r>
                        <a:rPr lang="ru-RU" sz="1200" b="1" baseline="0" dirty="0" smtClean="0"/>
                        <a:t> продукция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Закупаемая продукция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</a:tr>
              <a:tr h="816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ООО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«Гоара»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6831" marR="6831" marT="68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п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. Тоншалово</a:t>
                      </a:r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, ул. Рабочая, </a:t>
                      </a:r>
                      <a:endParaRPr lang="ru-RU" sz="1200" b="0" i="0" u="none" strike="noStrike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база </a:t>
                      </a:r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ПТК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«Куратор», 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(8202) 29-63-73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6831" marR="6831" marT="68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Общестроительные</a:t>
                      </a:r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 работы</a:t>
                      </a:r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31" marR="6831" marT="6830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Сырье и материалы,</a:t>
                      </a:r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 станки и оборудование,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электроэнергия и ГСМ, оргтехника и расходные материалы.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36000" marB="36000" vert="vert270" anchor="ctr"/>
                </a:tc>
              </a:tr>
              <a:tr h="816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Группа компаний «Гермес»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6831" marR="6831" marT="68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д</a:t>
                      </a:r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. Ирдоматка,</a:t>
                      </a:r>
                    </a:p>
                    <a:p>
                      <a:pPr algn="ctr" fontAlgn="ctr"/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база «Коопзаготпром»,</a:t>
                      </a:r>
                    </a:p>
                    <a:p>
                      <a:pPr algn="ctr" fontAlgn="ctr"/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(8202) </a:t>
                      </a:r>
                      <a:r>
                        <a:rPr lang="ru-RU" sz="1200" b="0" dirty="0" smtClean="0"/>
                        <a:t>26-53-68</a:t>
                      </a:r>
                      <a:endParaRPr lang="ru-RU" sz="1200" dirty="0" smtClean="0"/>
                    </a:p>
                  </a:txBody>
                  <a:tcPr marL="6831" marR="6831" marT="68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Дорожное строительство, производство</a:t>
                      </a:r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 асфальта, элементов мощения, бетона, дробленого щебня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6831" marR="6831" marT="683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44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ООО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«Северстрой»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6831" marR="6831" marT="68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д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. Шулма, ул. Центральная 4-49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6831" marR="6831" marT="68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Общестроительные работы 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6831" marR="6831" marT="683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44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ООО «ПМК-2»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6831" marR="6831" marT="68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dirty="0" smtClean="0"/>
                        <a:t>п</a:t>
                      </a:r>
                      <a:r>
                        <a:rPr lang="ru-RU" sz="1200" dirty="0" smtClean="0"/>
                        <a:t>. Тоншалово, </a:t>
                      </a:r>
                    </a:p>
                    <a:p>
                      <a:pPr algn="ctr" fontAlgn="ctr"/>
                      <a:r>
                        <a:rPr lang="ru-RU" sz="1200" dirty="0" smtClean="0"/>
                        <a:t>ул. Мелиораторов, д. 7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6831" marR="6831" marT="683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Строительство жилых и нежилых зданий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6831" marR="6831" marT="683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44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ООО «Районная дорожная служба»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6831" marR="6831" marT="68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д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. Коротово, ул. Советская, корп. 28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6831" marR="6831" marT="68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Строительство ж/</a:t>
                      </a:r>
                      <a:r>
                        <a:rPr lang="ru-RU" sz="1200" b="0" i="0" u="none" strike="noStrike" dirty="0" err="1" smtClean="0">
                          <a:latin typeface="+mn-lt"/>
                          <a:cs typeface="Times New Roman" pitchFamily="18" charset="0"/>
                        </a:rPr>
                        <a:t>д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 и авто дорог, ВПП аэродромов</a:t>
                      </a:r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6831" marR="6831" marT="683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16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ООО «</a:t>
                      </a:r>
                      <a:r>
                        <a:rPr lang="ru-RU" sz="1200" b="0" i="0" u="none" strike="noStrike" dirty="0" err="1" smtClean="0">
                          <a:latin typeface="+mn-lt"/>
                          <a:cs typeface="Times New Roman" pitchFamily="18" charset="0"/>
                        </a:rPr>
                        <a:t>Промэнергоавтомат-ика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»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6831" marR="6831" marT="683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д</a:t>
                      </a:r>
                      <a:r>
                        <a:rPr lang="ru-RU" sz="1200" dirty="0" smtClean="0"/>
                        <a:t>. Ясная поляна,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территория автобазы,</a:t>
                      </a:r>
                    </a:p>
                    <a:p>
                      <a:pPr algn="ctr" fontAlgn="ctr"/>
                      <a:r>
                        <a:rPr lang="ru-RU" sz="1200" dirty="0" smtClean="0"/>
                        <a:t>8 911 506-26-66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6831" marR="6831" marT="68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dirty="0" smtClean="0"/>
                        <a:t>Сборка и монтаж сборных конструкций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6831" marR="6831" marT="683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16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ООО «СК «Нова»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6831" marR="6831" marT="68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dirty="0" smtClean="0"/>
                        <a:t>п</a:t>
                      </a:r>
                      <a:r>
                        <a:rPr lang="ru-RU" sz="1200" dirty="0" smtClean="0"/>
                        <a:t>. Тоншалово, </a:t>
                      </a:r>
                    </a:p>
                    <a:p>
                      <a:pPr algn="ctr" fontAlgn="ctr"/>
                      <a:r>
                        <a:rPr lang="ru-RU" sz="1200" dirty="0" smtClean="0"/>
                        <a:t>ул. Рабочая 13-2Н,</a:t>
                      </a:r>
                    </a:p>
                    <a:p>
                      <a:pPr algn="ctr" fontAlgn="ctr"/>
                      <a:r>
                        <a:rPr lang="ru-RU" sz="1200" dirty="0" smtClean="0"/>
                        <a:t>(8202) 69-43-55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6831" marR="6831" marT="68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Строительство зданий и сооружений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6831" marR="6831" marT="683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Прямоугольник с двумя скругленными соседними углами 16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sp>
        <p:nvSpPr>
          <p:cNvPr id="21" name="Овал 20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21</a:t>
            </a:fld>
            <a:endParaRPr lang="ru-RU" sz="1200" dirty="0"/>
          </a:p>
        </p:txBody>
      </p:sp>
      <p:pic>
        <p:nvPicPr>
          <p:cNvPr id="168961" name="Picture 1" descr="D:\Users\odn\Desktop\ПРОМО\Дом на Мологе\IMG_19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3" y="2367104"/>
            <a:ext cx="2664000" cy="199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Лесная промышленность.</a:t>
            </a:r>
            <a:endParaRPr lang="ru-RU" dirty="0"/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sp>
        <p:nvSpPr>
          <p:cNvPr id="20" name="Содержимое 2"/>
          <p:cNvSpPr>
            <a:spLocks noGrp="1"/>
          </p:cNvSpPr>
          <p:nvPr>
            <p:ph idx="1"/>
          </p:nvPr>
        </p:nvSpPr>
        <p:spPr>
          <a:xfrm>
            <a:off x="2143108" y="785794"/>
            <a:ext cx="6821380" cy="5572164"/>
          </a:xfrm>
        </p:spPr>
        <p:txBody>
          <a:bodyPr lIns="36000" tIns="36000" rIns="36000" bIns="36000" numCol="3">
            <a:noAutofit/>
          </a:bodyPr>
          <a:lstStyle/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000" dirty="0" smtClean="0"/>
              <a:t>	</a:t>
            </a:r>
          </a:p>
          <a:p>
            <a:pPr fontAlgn="t">
              <a:buNone/>
            </a:pPr>
            <a:endParaRPr lang="ru-RU" sz="1000" dirty="0" smtClean="0"/>
          </a:p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endParaRPr lang="ru-RU" sz="1000" dirty="0" smtClean="0"/>
          </a:p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endParaRPr lang="ru-RU" sz="1000" dirty="0" smtClean="0"/>
          </a:p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000" dirty="0" smtClean="0"/>
              <a:t>	</a:t>
            </a:r>
          </a:p>
          <a:p>
            <a:pPr marL="180975" indent="-180975" algn="just">
              <a:spcBef>
                <a:spcPts val="0"/>
              </a:spcBef>
              <a:spcAft>
                <a:spcPts val="300"/>
              </a:spcAft>
              <a:buNone/>
            </a:pPr>
            <a:r>
              <a:rPr lang="ru-RU" sz="1000" dirty="0" smtClean="0"/>
              <a:t>	</a:t>
            </a:r>
            <a:endParaRPr lang="ru-RU" sz="1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2915817" y="692692"/>
          <a:ext cx="5976664" cy="5616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159"/>
                <a:gridCol w="1872208"/>
                <a:gridCol w="1760918"/>
                <a:gridCol w="903379"/>
              </a:tblGrid>
              <a:tr h="4756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Предприятие 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Контактная информация 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Производимая</a:t>
                      </a:r>
                      <a:r>
                        <a:rPr lang="ru-RU" sz="1200" b="1" baseline="0" dirty="0" smtClean="0"/>
                        <a:t> продукция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Закупаемая продукция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</a:tr>
              <a:tr h="4977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ООО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«</a:t>
                      </a:r>
                      <a:r>
                        <a:rPr lang="ru-RU" sz="1200" b="0" i="0" u="none" strike="noStrike" dirty="0" err="1" smtClean="0">
                          <a:latin typeface="+mn-lt"/>
                          <a:cs typeface="Times New Roman" pitchFamily="18" charset="0"/>
                        </a:rPr>
                        <a:t>Ива-Трэйд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»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8539" marR="8539" marT="85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д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. Войново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8539" marR="8539" marT="85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Лесозаготовка 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8539" marR="8539" marT="8538" marB="0" anchor="ctr"/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Станки и оборудование,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электроэнергия и ГСМ, оргтехника и расходные материалы.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36000" marB="36000" vert="vert270" anchor="ctr"/>
                </a:tc>
              </a:tr>
              <a:tr h="6611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ООО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«Северлессервис»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8539" marR="8539" marT="85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г.Череповец</a:t>
                      </a:r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, ул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. Краснодонцев</a:t>
                      </a:r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д.3</a:t>
                      </a:r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, </a:t>
                      </a:r>
                      <a:endParaRPr lang="ru-RU" sz="1200" b="0" i="0" u="none" strike="noStrike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оф. 415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8539" marR="8539" marT="85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Лесозаготовка, лесопереработка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8539" marR="8539" marT="8538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77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ООО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«Михайлов»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539" marR="8539" marT="85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д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. Гришкино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539" marR="8539" marT="85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Лесозаготовка, лесопереработка 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539" marR="8539" marT="8538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77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ООО «</a:t>
                      </a:r>
                      <a:r>
                        <a:rPr lang="ru-RU" sz="1200" b="0" i="0" u="none" strike="noStrike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Экспо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Лес»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539" marR="8539" marT="85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д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. </a:t>
                      </a:r>
                      <a:r>
                        <a:rPr lang="ru-RU" sz="1200" b="0" i="0" u="none" strike="noStrike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Кубино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539" marR="8539" marT="853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 Лесозаготовка, лесопереработка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539" marR="8539" marT="8538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77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ООО «</a:t>
                      </a:r>
                      <a:r>
                        <a:rPr lang="ru-RU" sz="1200" b="0" i="0" u="none" strike="noStrike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Леспром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»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539" marR="8539" marT="85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д.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Западные Чуди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539" marR="8539" marT="853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Лесозаготовка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539" marR="8539" marT="8538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77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ООО «</a:t>
                      </a:r>
                      <a:r>
                        <a:rPr lang="ru-RU" sz="1200" b="0" i="0" u="none" strike="noStrike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Биком-сервис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»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539" marR="8539" marT="85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п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.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Малечкино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539" marR="8539" marT="853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Лесопереработка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539" marR="8539" marT="8538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77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ООО «СК «Мир дерева»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539" marR="8539" marT="85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п.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Тоншалово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539" marR="8539" marT="853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Лесопереработка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539" marR="8539" marT="8538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77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ООО «ЭКО-ДОМ»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539" marR="8539" marT="85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с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.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Яганово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539" marR="8539" marT="853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Срубы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539" marR="8539" marT="8538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77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ООО «</a:t>
                      </a:r>
                      <a:r>
                        <a:rPr lang="ru-RU" sz="1200" b="0" i="0" u="none" strike="noStrike" dirty="0" err="1" smtClean="0">
                          <a:latin typeface="+mn-lt"/>
                          <a:cs typeface="Times New Roman" pitchFamily="18" charset="0"/>
                        </a:rPr>
                        <a:t>Уломалес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»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407" marR="9407" marT="9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с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. Шухободь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407" marR="9407" marT="9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Лесозаготовка, лесопереработка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407" marR="9407" marT="9407" marB="0" anchor="ctr"/>
                </a:tc>
                <a:tc v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977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Пилорама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«</a:t>
                      </a:r>
                      <a:r>
                        <a:rPr lang="ru-RU" sz="1200" b="0" i="0" u="none" strike="noStrike" dirty="0" err="1" smtClean="0">
                          <a:latin typeface="+mn-lt"/>
                          <a:cs typeface="Times New Roman" pitchFamily="18" charset="0"/>
                        </a:rPr>
                        <a:t>Кальнинское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»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8539" marR="8539" marT="85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д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. </a:t>
                      </a:r>
                      <a:r>
                        <a:rPr lang="ru-RU" sz="1200" b="0" i="0" u="none" strike="noStrike" dirty="0" err="1" smtClean="0">
                          <a:latin typeface="+mn-lt"/>
                          <a:cs typeface="Times New Roman" pitchFamily="18" charset="0"/>
                        </a:rPr>
                        <a:t>Кальнинское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8539" marR="8539" marT="85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Лесопереработка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8539" marR="8539" marT="8538" marB="0" anchor="ctr"/>
                </a:tc>
                <a:tc v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2" name="Рисунок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508" y="4509120"/>
            <a:ext cx="26244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http://ugrainform.ru/upload/iblock/0e0/x_d0d2635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364" y="692696"/>
            <a:ext cx="2628436" cy="1971328"/>
          </a:xfrm>
          <a:prstGeom prst="rect">
            <a:avLst/>
          </a:prstGeom>
          <a:noFill/>
        </p:spPr>
      </p:pic>
      <p:pic>
        <p:nvPicPr>
          <p:cNvPr id="11268" name="Picture 4" descr="http://tambov.bodoon.ru/upload/normal/trebuyutsya_valschiki_lesa_dlya_raboty_vahtovym_metodom_403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1234" y="2708920"/>
            <a:ext cx="2620566" cy="1745675"/>
          </a:xfrm>
          <a:prstGeom prst="rect">
            <a:avLst/>
          </a:prstGeom>
          <a:noFill/>
        </p:spPr>
      </p:pic>
      <p:sp>
        <p:nvSpPr>
          <p:cNvPr id="16" name="Овал 15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22</a:t>
            </a:fld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Лесная промышленность.</a:t>
            </a:r>
            <a:endParaRPr lang="ru-RU" dirty="0"/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sp>
        <p:nvSpPr>
          <p:cNvPr id="20" name="Содержимое 2"/>
          <p:cNvSpPr>
            <a:spLocks noGrp="1"/>
          </p:cNvSpPr>
          <p:nvPr>
            <p:ph idx="1"/>
          </p:nvPr>
        </p:nvSpPr>
        <p:spPr>
          <a:xfrm>
            <a:off x="2143108" y="785794"/>
            <a:ext cx="6821380" cy="5572164"/>
          </a:xfrm>
        </p:spPr>
        <p:txBody>
          <a:bodyPr lIns="36000" tIns="36000" rIns="36000" bIns="36000" numCol="3">
            <a:noAutofit/>
          </a:bodyPr>
          <a:lstStyle/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000" dirty="0" smtClean="0"/>
              <a:t>	</a:t>
            </a:r>
          </a:p>
          <a:p>
            <a:pPr fontAlgn="t">
              <a:buNone/>
            </a:pPr>
            <a:endParaRPr lang="ru-RU" sz="1000" dirty="0" smtClean="0"/>
          </a:p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endParaRPr lang="ru-RU" sz="1000" dirty="0" smtClean="0"/>
          </a:p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endParaRPr lang="ru-RU" sz="1000" dirty="0" smtClean="0"/>
          </a:p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000" dirty="0" smtClean="0"/>
              <a:t>	</a:t>
            </a:r>
          </a:p>
          <a:p>
            <a:pPr marL="180975" indent="-180975" algn="just">
              <a:spcBef>
                <a:spcPts val="0"/>
              </a:spcBef>
              <a:spcAft>
                <a:spcPts val="300"/>
              </a:spcAft>
              <a:buNone/>
            </a:pPr>
            <a:r>
              <a:rPr lang="ru-RU" sz="1000" dirty="0" smtClean="0"/>
              <a:t>	</a:t>
            </a:r>
            <a:endParaRPr lang="ru-RU" sz="1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915817" y="692697"/>
          <a:ext cx="5976664" cy="56166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159"/>
                <a:gridCol w="1872208"/>
                <a:gridCol w="1760918"/>
                <a:gridCol w="903379"/>
              </a:tblGrid>
              <a:tr h="58701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Предприятие 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Контактная информация 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Производимая</a:t>
                      </a:r>
                      <a:r>
                        <a:rPr lang="ru-RU" sz="1200" b="1" baseline="0" dirty="0" smtClean="0"/>
                        <a:t> продукция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Закупаемая продукция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</a:tr>
              <a:tr h="5019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ИП Замыслов А.В.</a:t>
                      </a:r>
                    </a:p>
                  </a:txBody>
                  <a:tcPr marL="8539" marR="8539" marT="85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д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. Бурцево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8539" marR="8539" marT="85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Лесозаготовка, лесопереработка,</a:t>
                      </a:r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  срубы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8539" marR="8539" marT="8538" marB="0" anchor="ctr"/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Станки и оборудование,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электроэнергия и ГСМ, оргтехника и расходные материалы.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36000" marB="36000" vert="vert270" anchor="ctr"/>
                </a:tc>
              </a:tr>
              <a:tr h="5030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ИП Магомедов М.Г.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407" marR="9407" marT="9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д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. Романово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407" marR="9407" marT="9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Лесопереработка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407" marR="9407" marT="9407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30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ИП </a:t>
                      </a:r>
                      <a:r>
                        <a:rPr lang="ru-RU" sz="1200" b="0" i="0" u="none" strike="noStrike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Шириков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П.Л.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407" marR="9407" marT="9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п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. </a:t>
                      </a:r>
                      <a:r>
                        <a:rPr lang="ru-RU" sz="1200" b="0" i="0" u="none" strike="noStrike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Улазорский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407" marR="9407" marT="9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Лесопереработка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407" marR="9407" marT="9407" marB="0" anchor="ctr"/>
                </a:tc>
                <a:tc v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30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ИП Попов Е.В</a:t>
                      </a:r>
                    </a:p>
                  </a:txBody>
                  <a:tcPr marL="9407" marR="9407" marT="9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д</a:t>
                      </a:r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. Коротово</a:t>
                      </a:r>
                    </a:p>
                  </a:txBody>
                  <a:tcPr marL="9407" marR="9407" marT="9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Лесозаготовка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407" marR="9407" marT="9407" marB="0" anchor="ctr"/>
                </a:tc>
                <a:tc v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30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ИП </a:t>
                      </a:r>
                      <a:r>
                        <a:rPr lang="ru-RU" sz="1200" b="0" i="0" u="none" strike="noStrike" dirty="0" err="1" smtClean="0">
                          <a:latin typeface="+mn-lt"/>
                          <a:cs typeface="Times New Roman" pitchFamily="18" charset="0"/>
                        </a:rPr>
                        <a:t>Задесенец</a:t>
                      </a:r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 А.В.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407" marR="9407" marT="9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д</a:t>
                      </a:r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. Заручевье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407" marR="9407" marT="9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Лесопереработка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407" marR="9407" marT="9407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30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ИП </a:t>
                      </a:r>
                      <a:r>
                        <a:rPr lang="ru-RU" sz="1200" b="0" i="0" u="none" strike="noStrike" dirty="0" err="1" smtClean="0">
                          <a:latin typeface="+mn-lt"/>
                          <a:cs typeface="Times New Roman" pitchFamily="18" charset="0"/>
                        </a:rPr>
                        <a:t>Теслович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 С.П.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407" marR="9407" marT="9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baseline="0" dirty="0" smtClean="0">
                          <a:latin typeface="+mn-lt"/>
                          <a:cs typeface="Times New Roman" pitchFamily="18" charset="0"/>
                        </a:rPr>
                        <a:t>с. Воскресенское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407" marR="9407" marT="9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Лесопереработка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407" marR="9407" marT="9407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30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ИП Селезнев В.В.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407" marR="9407" marT="9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с.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Никольское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407" marR="9407" marT="9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Лесозаготовка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407" marR="9407" marT="9407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30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ИП Руденко И.А.</a:t>
                      </a:r>
                    </a:p>
                  </a:txBody>
                  <a:tcPr marL="9407" marR="9407" marT="9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д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. </a:t>
                      </a:r>
                      <a:r>
                        <a:rPr lang="ru-RU" sz="1200" b="0" i="0" u="none" strike="noStrike" dirty="0" err="1" smtClean="0">
                          <a:latin typeface="+mn-lt"/>
                          <a:cs typeface="Times New Roman" pitchFamily="18" charset="0"/>
                        </a:rPr>
                        <a:t>Пахотино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407" marR="9407" marT="9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+mn-lt"/>
                          <a:cs typeface="Times New Roman" pitchFamily="18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Лесозаготовка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407" marR="9407" marT="9407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36000" marB="36000" vert="vert270" anchor="ctr"/>
                </a:tc>
              </a:tr>
              <a:tr h="5030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ИП Подольский В.И.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407" marR="9407" marT="9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д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. Сурково, </a:t>
                      </a:r>
                    </a:p>
                  </a:txBody>
                  <a:tcPr marL="9407" marR="9407" marT="9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Лесозаготовка, лесопиление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407" marR="9407" marT="9407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36000" marB="36000" vert="vert270" anchor="ctr"/>
                </a:tc>
              </a:tr>
              <a:tr h="5030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ИП Яковлев В.Г.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407" marR="9407" marT="9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Коротовское </a:t>
                      </a:r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СП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407" marR="9407" marT="9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+mn-lt"/>
                          <a:cs typeface="Times New Roman" pitchFamily="18" charset="0"/>
                        </a:rPr>
                        <a:t>Срубы</a:t>
                      </a:r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407" marR="9407" marT="9407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36000" marB="36000" vert="vert270" anchor="ctr"/>
                </a:tc>
              </a:tr>
            </a:tbl>
          </a:graphicData>
        </a:graphic>
      </p:graphicFrame>
      <p:pic>
        <p:nvPicPr>
          <p:cNvPr id="12" name="Рисунок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594808"/>
            <a:ext cx="266400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http://www.palki.ru/messages/images_65631.jpg"/>
          <p:cNvPicPr>
            <a:picLocks noChangeAspect="1" noChangeArrowheads="1"/>
          </p:cNvPicPr>
          <p:nvPr/>
        </p:nvPicPr>
        <p:blipFill>
          <a:blip r:embed="rId4" cstate="print"/>
          <a:srcRect b="3846"/>
          <a:stretch>
            <a:fillRect/>
          </a:stretch>
        </p:blipFill>
        <p:spPr bwMode="auto">
          <a:xfrm>
            <a:off x="179512" y="2599408"/>
            <a:ext cx="2664000" cy="1921153"/>
          </a:xfrm>
          <a:prstGeom prst="rect">
            <a:avLst/>
          </a:prstGeom>
          <a:noFill/>
        </p:spPr>
      </p:pic>
      <p:pic>
        <p:nvPicPr>
          <p:cNvPr id="11" name="Picture 3" descr="C:\Users\odn\AppData\Local\Microsoft\Windows\Temporary Internet Files\Content.Outlook\BBQG2BYM\Изображение 093.jpg"/>
          <p:cNvPicPr>
            <a:picLocks noChangeAspect="1" noChangeArrowheads="1"/>
          </p:cNvPicPr>
          <p:nvPr/>
        </p:nvPicPr>
        <p:blipFill>
          <a:blip r:embed="rId5" cstate="print"/>
          <a:srcRect t="7619"/>
          <a:stretch>
            <a:fillRect/>
          </a:stretch>
        </p:blipFill>
        <p:spPr bwMode="auto">
          <a:xfrm>
            <a:off x="179512" y="692696"/>
            <a:ext cx="2664000" cy="1845771"/>
          </a:xfrm>
          <a:prstGeom prst="rect">
            <a:avLst/>
          </a:prstGeom>
          <a:noFill/>
        </p:spPr>
      </p:pic>
      <p:sp>
        <p:nvSpPr>
          <p:cNvPr id="21" name="Овал 20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23</a:t>
            </a:fld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2857488" y="642912"/>
          <a:ext cx="6034992" cy="56664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0496"/>
                <a:gridCol w="1858528"/>
                <a:gridCol w="1741872"/>
                <a:gridCol w="864096"/>
              </a:tblGrid>
              <a:tr h="429852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Предприятие </a:t>
                      </a:r>
                      <a:endParaRPr lang="ru-RU" sz="11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Контактная информация </a:t>
                      </a:r>
                      <a:endParaRPr lang="ru-RU" sz="11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Производимая</a:t>
                      </a:r>
                      <a:r>
                        <a:rPr lang="ru-RU" sz="1100" b="1" baseline="0" dirty="0" smtClean="0"/>
                        <a:t> продукция</a:t>
                      </a:r>
                      <a:endParaRPr lang="ru-RU" sz="11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Закупаемая продукция</a:t>
                      </a:r>
                      <a:endParaRPr lang="ru-RU" sz="1100" b="1" dirty="0"/>
                    </a:p>
                  </a:txBody>
                  <a:tcPr marL="36000" marR="36000" marT="36000" marB="36000" anchor="ctr"/>
                </a:tc>
              </a:tr>
              <a:tr h="3634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ООО «Вологодская курочка»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092" marR="9092" marT="9092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д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. Климовское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092" marR="9092" marT="9092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Переработка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мяса птицы, мясные полуфабрикаты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092" marR="9092" marT="9092" marB="0" anchor="ctr" anchorCtr="1"/>
                </a:tc>
                <a:tc rowSpan="11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Сырье, электроэнергия,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оборудование, ГСМ, оргтехника и расходные материалы.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36000" marR="36000" marT="36000" marB="36000" vert="vert270" anchor="ctr"/>
                </a:tc>
              </a:tr>
              <a:tr h="3634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ООО «Росы»</a:t>
                      </a:r>
                    </a:p>
                  </a:txBody>
                  <a:tcPr marL="9092" marR="9092" marT="9092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д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. Починок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, (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8202)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54-49-02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ctr" fontAlgn="b"/>
                      <a:r>
                        <a:rPr lang="ru-RU" sz="11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3"/>
                        </a:rPr>
                        <a:t>rosi35@mail.ru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092" marR="9092" marT="9092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Хлеб, хлебобулочные изделия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092" marR="9092" marT="9092" marB="0" anchor="ctr" anchorCtr="1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34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ООО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«Центр»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092" marR="9092" marT="9092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д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. Яганово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,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(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8202)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66-68-48</a:t>
                      </a:r>
                    </a:p>
                    <a:p>
                      <a:pPr algn="ctr" fontAlgn="b"/>
                      <a:r>
                        <a:rPr lang="ru-RU" sz="1100" u="sng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4"/>
                        </a:rPr>
                        <a:t>centr_hleb@mail.ru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092" marR="9092" marT="9092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Хлеб, хлебобулочные изделия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092" marR="9092" marT="9092" marB="0" anchor="ctr" anchorCtr="1"/>
                </a:tc>
                <a:tc v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403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ИП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Пицулин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Ю.А.</a:t>
                      </a:r>
                    </a:p>
                  </a:txBody>
                  <a:tcPr marL="9092" marR="9092" marT="9092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п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. Тоншалово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,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(8202)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69-37-20</a:t>
                      </a:r>
                    </a:p>
                    <a:p>
                      <a:pPr algn="ctr" fontAlgn="b"/>
                      <a:r>
                        <a:rPr lang="ru-RU" sz="1100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5"/>
                        </a:rPr>
                        <a:t>35gurman@rambler.ru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092" marR="9092" marT="9092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Мясные полуфабрикаты, колбасные изделия, копченые деликатесы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092" marR="9092" marT="9092" marB="0" anchor="ctr" anchorCtr="1"/>
                </a:tc>
                <a:tc v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403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ИП Шумихин А.И. «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СеверРыба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092" marR="9092" marT="9092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п. Шулма</a:t>
                      </a:r>
                    </a:p>
                    <a:p>
                      <a:pPr algn="ctr" fontAlgn="b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+7 (921) 717-67-80</a:t>
                      </a:r>
                    </a:p>
                    <a:p>
                      <a:pPr algn="ctr" fontAlgn="b"/>
                      <a:r>
                        <a:rPr lang="en-US" sz="1100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6"/>
                        </a:rPr>
                        <a:t>office</a:t>
                      </a:r>
                      <a:r>
                        <a:rPr lang="ru-RU" sz="1100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6"/>
                        </a:rPr>
                        <a:t>@</a:t>
                      </a:r>
                      <a:r>
                        <a:rPr lang="en-US" sz="1100" u="sng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6"/>
                        </a:rPr>
                        <a:t>severryba</a:t>
                      </a:r>
                      <a:r>
                        <a:rPr lang="ru-RU" sz="1100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6"/>
                        </a:rPr>
                        <a:t>.</a:t>
                      </a:r>
                      <a:r>
                        <a:rPr lang="en-US" sz="1100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6"/>
                        </a:rPr>
                        <a:t>ru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092" marR="9092" marT="9092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Рыба и рыбная продукция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092" marR="9092" marT="9092" marB="0" anchor="ctr" anchorCtr="1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36000" marB="36000" vert="vert270" anchor="ctr"/>
                </a:tc>
              </a:tr>
              <a:tr h="5403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ИП Селиверстова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 А.Л.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092" marR="9092" marT="9092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д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. Климовское,</a:t>
                      </a:r>
                    </a:p>
                    <a:p>
                      <a:pPr algn="ctr" fontAlgn="b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8 921 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050-08-18</a:t>
                      </a:r>
                    </a:p>
                    <a:p>
                      <a:pPr algn="ctr" fontAlgn="b"/>
                      <a:r>
                        <a:rPr lang="en-US" sz="1100" u="sng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7"/>
                        </a:rPr>
                        <a:t>albinka</a:t>
                      </a:r>
                      <a:r>
                        <a:rPr lang="ru-RU" sz="1100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7"/>
                        </a:rPr>
                        <a:t>.</a:t>
                      </a:r>
                      <a:r>
                        <a:rPr lang="en-US" sz="1100" u="sng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7"/>
                        </a:rPr>
                        <a:t>seliverstova</a:t>
                      </a:r>
                      <a:r>
                        <a:rPr lang="ru-RU" sz="1100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7"/>
                        </a:rPr>
                        <a:t>@</a:t>
                      </a:r>
                      <a:r>
                        <a:rPr lang="en-US" sz="1100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7"/>
                        </a:rPr>
                        <a:t>mail</a:t>
                      </a:r>
                      <a:r>
                        <a:rPr lang="ru-RU" sz="1100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7"/>
                        </a:rPr>
                        <a:t>.</a:t>
                      </a:r>
                      <a:r>
                        <a:rPr lang="en-US" sz="1100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7"/>
                        </a:rPr>
                        <a:t>ru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092" marR="9092" marT="9092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Переработка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мяса птицы, мясные полуфабрикаты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092" marR="9092" marT="9092" marB="0" anchor="ctr" anchorCtr="1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36000" marB="36000" vert="vert270" anchor="ctr"/>
                </a:tc>
              </a:tr>
              <a:tr h="5403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ООО «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ЧереповецПтица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092" marR="9092" marT="9092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д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. Новое Домозерово, </a:t>
                      </a:r>
                    </a:p>
                    <a:p>
                      <a:pPr algn="ctr" fontAlgn="b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+7 (921)-257-25-97</a:t>
                      </a:r>
                      <a:endParaRPr lang="ru-RU" sz="11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ctr" fontAlgn="b"/>
                      <a:r>
                        <a:rPr lang="ru-RU" sz="1100" u="sng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8"/>
                        </a:rPr>
                        <a:t>cherptiza@mail.ru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092" marR="9092" marT="9092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Переработка мяса птицы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092" marR="9092" marT="9092" marB="0" anchor="ctr" anchorCtr="1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36000" marR="36000" marT="36000" marB="36000" vert="vert270" anchor="ctr"/>
                </a:tc>
              </a:tr>
              <a:tr h="3634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ИП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Лещенко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Н.В.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092" marR="9092" marT="9092" marB="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+7 (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921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-835-15-53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9"/>
                        </a:rPr>
                        <a:t>25</a:t>
                      </a:r>
                      <a:r>
                        <a:rPr lang="en-US" sz="1100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9"/>
                        </a:rPr>
                        <a:t>a92@bk.ru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092" marR="9092" marT="9092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Хлебопекарная продукция, мясо и полуфабрикаты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092" marR="9092" marT="9092" marB="0" anchor="ctr" anchorCtr="1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36000" marR="36000" marT="36000" marB="36000" vert="vert270" anchor="ctr"/>
                </a:tc>
              </a:tr>
              <a:tr h="5403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ООО "Вологодский родник"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092" marR="9092" marT="9092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с.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Селище, д. 1 </a:t>
                      </a:r>
                    </a:p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(8202) 62-67-36</a:t>
                      </a:r>
                      <a:endParaRPr lang="ru-RU" sz="1100" u="sng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10"/>
                      </a:endParaRPr>
                    </a:p>
                    <a:p>
                      <a:pPr algn="ctr" fontAlgn="b"/>
                      <a:r>
                        <a:rPr lang="ru-RU" sz="1100" u="sng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0"/>
                        </a:rPr>
                        <a:t>Vologodskiy.rodnik@gmail.com</a:t>
                      </a:r>
                      <a:endParaRPr lang="ru-RU" sz="11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092" marR="9092" marT="9092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Вода питьевая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бутилированная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092" marR="9092" marT="9092" marB="0" anchor="ctr" anchorCtr="1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36000" marR="36000" marT="36000" marB="36000" vert="vert270" anchor="ctr"/>
                </a:tc>
              </a:tr>
              <a:tr h="5403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ООО «ПРОД ТОРГ»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092" marR="9092" marT="9092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д. Парфеново </a:t>
                      </a:r>
                    </a:p>
                    <a:p>
                      <a:pPr algn="ctr" fontAlgn="b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+7 (921) 050-54-37 </a:t>
                      </a:r>
                      <a:r>
                        <a:rPr lang="ru-RU" sz="1100" u="sng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1"/>
                        </a:rPr>
                        <a:t>prodtorg_offis@mail.ru</a:t>
                      </a:r>
                      <a:endParaRPr lang="ru-RU" sz="11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092" marR="9092" marT="9092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Тушка куриная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092" marR="9092" marT="9092" marB="0" anchor="ctr" anchorCtr="1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36000" marR="36000" marT="36000" marB="36000" vert="vert270" anchor="ctr"/>
                </a:tc>
              </a:tr>
              <a:tr h="5403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ООО «СТАНДАРТ»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092" marR="9092" marT="9092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д.Новое Домозерово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+7 (900) 544-79-51 </a:t>
                      </a:r>
                      <a:r>
                        <a:rPr lang="ru-RU" sz="1100" u="sng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2"/>
                        </a:rPr>
                        <a:t>pivnie.pogreba@gmail.com</a:t>
                      </a:r>
                      <a:endParaRPr lang="ru-RU" sz="11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092" marR="9092" marT="9092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Пиво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092" marR="9092" marT="9092" marB="0" anchor="ctr" anchorCtr="1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36000" marR="36000" marT="36000" marB="36000" vert="vert270" anchor="ctr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Пищевая и перерабатывающая промышленность.</a:t>
            </a:r>
            <a:endParaRPr lang="ru-RU" dirty="0"/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pic>
        <p:nvPicPr>
          <p:cNvPr id="11" name="Рисунок 10" descr="http://severryba.ru/images/pre-footer-images/8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9512" y="649566"/>
            <a:ext cx="252028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ibud.ua/uploads/mce/dizain/solenoe_testo/1-solenoe-testo-master-klas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9512" y="2420888"/>
            <a:ext cx="252028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http://www.kz.all.biz/img/kz/catalog/367653.jpeg?rrr=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79512" y="4419110"/>
            <a:ext cx="2520280" cy="1890210"/>
          </a:xfrm>
          <a:prstGeom prst="rect">
            <a:avLst/>
          </a:prstGeom>
          <a:noFill/>
        </p:spPr>
      </p:pic>
      <p:sp>
        <p:nvSpPr>
          <p:cNvPr id="23" name="Овал 22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24</a:t>
            </a:fld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Туризм и </a:t>
            </a:r>
            <a:r>
              <a:rPr lang="ru-RU" b="1" dirty="0" smtClean="0">
                <a:solidFill>
                  <a:schemeClr val="bg1"/>
                </a:solidFill>
              </a:rPr>
              <a:t>отдых.</a:t>
            </a:r>
            <a:endParaRPr lang="ru-RU" dirty="0"/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64088" y="2060848"/>
            <a:ext cx="352839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200" dirty="0" smtClean="0"/>
              <a:t>Природно – ресурсный потенциал и незначительная удаленность от Москвы и С.-Петербурга позволяют говорить о перспективах туризма, связанного с охотой, рыбалкой и водными видами спорта.</a:t>
            </a:r>
          </a:p>
          <a:p>
            <a:pPr algn="just">
              <a:spcAft>
                <a:spcPts val="600"/>
              </a:spcAft>
            </a:pPr>
            <a:r>
              <a:rPr lang="ru-RU" sz="1200" dirty="0" smtClean="0"/>
              <a:t>Близость крупного промышленного города обеспечит успех организациям, осуществляющим деятельность в сфере детского отдыха, активного отдыха, санаторно-профилактического лечения и деревенского туризма. </a:t>
            </a:r>
          </a:p>
          <a:p>
            <a:pPr algn="just">
              <a:spcAft>
                <a:spcPts val="600"/>
              </a:spcAft>
            </a:pPr>
            <a:r>
              <a:rPr lang="ru-RU" sz="1200" dirty="0" smtClean="0"/>
              <a:t>На территории района находятся Дарвинский государственный природный биосферный заповедник, а также туристско-рекреационная местность «Зеленая роща».</a:t>
            </a:r>
            <a:endParaRPr lang="ru-RU" sz="1200" dirty="0"/>
          </a:p>
        </p:txBody>
      </p:sp>
      <p:sp>
        <p:nvSpPr>
          <p:cNvPr id="21" name="Овал 20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25</a:t>
            </a:fld>
            <a:endParaRPr lang="ru-RU" sz="1200" dirty="0"/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107504" y="620688"/>
          <a:ext cx="5040560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Туризм и отдых.</a:t>
            </a:r>
            <a:endParaRPr lang="ru-RU" dirty="0"/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pic>
        <p:nvPicPr>
          <p:cNvPr id="5126" name="Picture 6" descr="http://forum.auto35.ru/img/users/2010/04/11_lager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615760"/>
            <a:ext cx="2736304" cy="1821352"/>
          </a:xfrm>
          <a:prstGeom prst="rect">
            <a:avLst/>
          </a:prstGeom>
          <a:noFill/>
        </p:spPr>
      </p:pic>
      <p:pic>
        <p:nvPicPr>
          <p:cNvPr id="12" name="Рисунок 11" descr="Рисунок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692696"/>
            <a:ext cx="2736304" cy="1824203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26</a:t>
            </a:fld>
            <a:endParaRPr lang="ru-RU" sz="1200" dirty="0"/>
          </a:p>
        </p:txBody>
      </p:sp>
      <p:pic>
        <p:nvPicPr>
          <p:cNvPr id="1607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556437"/>
            <a:ext cx="2736000" cy="1824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3059832" y="620688"/>
          <a:ext cx="5976664" cy="5757971"/>
        </p:xfrm>
        <a:graphic>
          <a:graphicData uri="http://schemas.openxmlformats.org/drawingml/2006/table">
            <a:tbl>
              <a:tblPr/>
              <a:tblGrid>
                <a:gridCol w="1770863"/>
                <a:gridCol w="2951439"/>
                <a:gridCol w="1254362"/>
              </a:tblGrid>
              <a:tr h="2703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Наименование </a:t>
                      </a:r>
                      <a:endParaRPr lang="ru-RU" sz="11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предприятия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05" marR="7105" marT="71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Контакты</a:t>
                      </a:r>
                    </a:p>
                  </a:txBody>
                  <a:tcPr marL="7105" marR="7105" marT="71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Местоположение </a:t>
                      </a:r>
                    </a:p>
                  </a:txBody>
                  <a:tcPr marL="7105" marR="7105" marT="71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4682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Центр лыжного спорта и отдыха «Карпово» </a:t>
                      </a:r>
                    </a:p>
                  </a:txBody>
                  <a:tcPr marL="7105" marR="7105" marT="71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г. Череповец, ул. Сталеваров, д. 45, оф. 2, (8202) 57-12-78,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63-01-63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  <a:hlinkClick r:id="rId5"/>
                        </a:rPr>
                        <a:t>karpovo35@mail.ru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05" marR="7105" marT="71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д. Карпово, 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Югское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МО </a:t>
                      </a:r>
                    </a:p>
                  </a:txBody>
                  <a:tcPr marL="7105" marR="7105" marT="71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151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ООО ЦТВС «Адреналин» </a:t>
                      </a:r>
                    </a:p>
                  </a:txBody>
                  <a:tcPr marL="7105" marR="7105" marT="71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+7 (921) 723-08-92  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  <a:hlinkClick r:id="rId6"/>
                        </a:rPr>
                        <a:t>AdrenalinCherep@yandex.ru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105" marR="7105" marT="71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д. Новоселы, 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Югское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МО </a:t>
                      </a:r>
                    </a:p>
                  </a:txBody>
                  <a:tcPr marL="7105" marR="7105" marT="71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151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Спортивный комплекс водных видов спорта </a:t>
                      </a:r>
                    </a:p>
                  </a:txBody>
                  <a:tcPr marL="7105" marR="7105" marT="71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(8202) 62-40-42, +7 (921)-</a:t>
                      </a:r>
                      <a:r>
                        <a:rPr lang="en-US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146-50-44</a:t>
                      </a:r>
                      <a:endParaRPr lang="ru-RU" sz="1200" b="0" i="0" u="none" strike="noStrike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rtl="0" fontAlgn="t"/>
                      <a:r>
                        <a:rPr lang="en-US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  <a:hlinkClick r:id="rId7"/>
                        </a:rPr>
                        <a:t>Fps-vo@mail.ru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05" marR="7105" marT="71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д. Быстрино, Мяксинское МО </a:t>
                      </a:r>
                    </a:p>
                  </a:txBody>
                  <a:tcPr marL="7105" marR="7105" marT="71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7212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Развлекательно-досуговый центр «В гости к Русской Сказке»  </a:t>
                      </a:r>
                    </a:p>
                  </a:txBody>
                  <a:tcPr marL="7105" marR="7105" marT="71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п.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Ботово, Полевая ул., у стадиона  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 (921) 148-25-39, +7 (921) 052-14-45 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  <a:hlinkClick r:id="rId8"/>
                        </a:rPr>
                        <a:t>skazka-botovo@yandex.ru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,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  <a:hlinkClick r:id="rId9"/>
                        </a:rPr>
                        <a:t>info@botovopoloviki.ru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105" marR="7105" marT="71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п. Ботово, Яргомжское СП </a:t>
                      </a:r>
                    </a:p>
                  </a:txBody>
                  <a:tcPr marL="7105" marR="7105" marT="71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346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ООО «База отдыха «Степаново»</a:t>
                      </a:r>
                    </a:p>
                  </a:txBody>
                  <a:tcPr marL="7105" marR="7105" marT="71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г. Череповец, ул. Пионерская 16-Б, </a:t>
                      </a:r>
                      <a:endParaRPr lang="ru-RU" sz="1200" b="0" i="0" u="none" strike="noStrike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rtl="0" fontAlgn="t"/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8202) </a:t>
                      </a:r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64-43-44, </a:t>
                      </a:r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  <a:hlinkClick r:id="rId10"/>
                        </a:rPr>
                        <a:t>b.o.stepanovo@yandex.ru</a:t>
                      </a:r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05" marR="7105" marT="71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д. Степаново, Уломское СП </a:t>
                      </a:r>
                    </a:p>
                  </a:txBody>
                  <a:tcPr marL="7105" marR="7105" marT="71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151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База отдыха «Городище» </a:t>
                      </a:r>
                    </a:p>
                  </a:txBody>
                  <a:tcPr marL="7105" marR="7105" marT="71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(8202) 64-69-39 </a:t>
                      </a:r>
                      <a:endParaRPr lang="ru-RU" sz="1200" b="0" i="0" u="none" strike="noStrike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rtl="0" fontAlgn="t"/>
                      <a:r>
                        <a:rPr lang="en-US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  <a:hlinkClick r:id="rId11"/>
                        </a:rPr>
                        <a:t>tanya.aleshina.66@inbox.ru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05" marR="7105" marT="71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д. Костяевка, 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Югское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МО </a:t>
                      </a:r>
                    </a:p>
                  </a:txBody>
                  <a:tcPr marL="7105" marR="7105" marT="71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151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Дом отдыха «Торово» </a:t>
                      </a:r>
                    </a:p>
                  </a:txBody>
                  <a:tcPr marL="7105" marR="7105" marT="71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г. Череповец, ул. Мира, д.30 </a:t>
                      </a:r>
                      <a:endParaRPr lang="ru-RU" sz="1200" b="0" i="0" u="none" strike="noStrike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rtl="0" fontAlgn="t"/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8202) 53-72-05,  </a:t>
                      </a: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  <a:hlinkClick r:id="rId12"/>
                        </a:rPr>
                        <a:t>torovo@severstal.com</a:t>
                      </a: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105" marR="7105" marT="71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Нелазское СП </a:t>
                      </a:r>
                    </a:p>
                  </a:txBody>
                  <a:tcPr marL="7105" marR="7105" marT="71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151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База отдыха «Солнечный бор» </a:t>
                      </a:r>
                    </a:p>
                  </a:txBody>
                  <a:tcPr marL="7105" marR="7105" marT="71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(8202) 62-68-18, </a:t>
                      </a:r>
                      <a:r>
                        <a:rPr lang="en-US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62-86-08</a:t>
                      </a:r>
                      <a:endParaRPr lang="ru-RU" sz="1200" b="0" i="0" u="none" strike="noStrike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b"/>
                      <a:r>
                        <a:rPr lang="en-US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  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  <a:hlinkClick r:id="rId13"/>
                        </a:rPr>
                        <a:t>s_bor35@mail.ru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05" marR="7105" marT="71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д. Костяевка, 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Югское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МО </a:t>
                      </a:r>
                    </a:p>
                  </a:txBody>
                  <a:tcPr marL="7105" marR="7105" marT="71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19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База отдыха «Верхняя Рыбинка» </a:t>
                      </a:r>
                    </a:p>
                  </a:txBody>
                  <a:tcPr marL="7105" marR="7105" marT="71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+7 (8202) 62-43-43 </a:t>
                      </a:r>
                      <a:endParaRPr lang="ru-RU" sz="1200" b="0" i="0" u="none" strike="noStrike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rtl="0" fontAlgn="t"/>
                      <a:r>
                        <a:rPr lang="en-US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  <a:hlinkClick r:id="rId14"/>
                        </a:rPr>
                        <a:t>vrybinka@vrybinka.ru</a:t>
                      </a:r>
                      <a:r>
                        <a:rPr lang="en-US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05" marR="7105" marT="71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п. Вичелово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,</a:t>
                      </a: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Югское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МО </a:t>
                      </a:r>
                    </a:p>
                  </a:txBody>
                  <a:tcPr marL="7105" marR="7105" marT="71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888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ДОЛ «Жемчужина Мологи» </a:t>
                      </a:r>
                    </a:p>
                  </a:txBody>
                  <a:tcPr marL="7105" marR="7105" marT="71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г. Череповец, пр.Победы, </a:t>
                      </a:r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д.49</a:t>
                      </a: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, </a:t>
                      </a:r>
                      <a:endParaRPr lang="ru-RU" sz="1200" b="0" i="0" u="none" strike="noStrike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rtl="0" fontAlgn="t"/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(8202)73-30-30(доб.2),</a:t>
                      </a:r>
                    </a:p>
                    <a:p>
                      <a:pPr algn="ctr" rtl="0" fontAlgn="t"/>
                      <a:r>
                        <a:rPr lang="ru-RU" sz="1200" b="0" i="0" u="none" strike="noStrike" baseline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  <a:hlinkClick r:id="rId15"/>
                        </a:rPr>
                        <a:t>akvarelli@yandex.ru</a:t>
                      </a:r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05" marR="7105" marT="71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д. Вешняки, Уломское СП </a:t>
                      </a:r>
                    </a:p>
                  </a:txBody>
                  <a:tcPr marL="7105" marR="7105" marT="71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151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ДОЛ «Лесная сказка» </a:t>
                      </a:r>
                    </a:p>
                  </a:txBody>
                  <a:tcPr marL="7105" marR="7105" marT="71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г. Череповец, пр. Победы, д. 18-А,  </a:t>
                      </a:r>
                      <a:endParaRPr lang="ru-RU" sz="1200" b="0" i="0" u="none" strike="noStrike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rtl="0" fontAlgn="t"/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8202) </a:t>
                      </a:r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55-57-19,   </a:t>
                      </a: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  <a:hlinkClick r:id="rId16"/>
                        </a:rPr>
                        <a:t>skazkaofis@yandex.ru</a:t>
                      </a: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105" marR="7105" marT="71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д. Харламовское, Уломское СП </a:t>
                      </a:r>
                    </a:p>
                  </a:txBody>
                  <a:tcPr marL="7105" marR="7105" marT="71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151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ДОЛ «Искра» </a:t>
                      </a:r>
                    </a:p>
                  </a:txBody>
                  <a:tcPr marL="7105" marR="7105" marT="71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г. Череповец, пр.Победы, д. 49, 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8202) 73-30-30 (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доб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. 1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),</a:t>
                      </a:r>
                    </a:p>
                    <a:p>
                      <a:pPr algn="ctr" rtl="0" fontAlgn="t"/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  <a:hlinkClick r:id="rId15"/>
                        </a:rPr>
                        <a:t>akvarelli@yandex.ru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05" marR="7105" marT="710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д. Харламовское, Уломское СП </a:t>
                      </a:r>
                    </a:p>
                  </a:txBody>
                  <a:tcPr marL="7105" marR="7105" marT="71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Туризм и отдых.</a:t>
            </a:r>
            <a:endParaRPr lang="ru-RU" dirty="0"/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sp>
        <p:nvSpPr>
          <p:cNvPr id="8" name="Овал 7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27</a:t>
            </a:fld>
            <a:endParaRPr lang="ru-RU" sz="1200" dirty="0"/>
          </a:p>
        </p:txBody>
      </p:sp>
      <p:pic>
        <p:nvPicPr>
          <p:cNvPr id="11" name="Picture 2" descr="D:\Documents and Settings\oab\Рабочий стол\Фото\Зоопарк Деревенька\_DSC9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411" y="692695"/>
            <a:ext cx="2700000" cy="1802394"/>
          </a:xfrm>
          <a:prstGeom prst="rect">
            <a:avLst/>
          </a:prstGeom>
          <a:noFill/>
        </p:spPr>
      </p:pic>
      <p:pic>
        <p:nvPicPr>
          <p:cNvPr id="12" name="Picture 7" descr="D:\Documents and Settings\oab\Рабочий стол\ТУРИЗМ\Галинские паруса 2016\фото для сайта Галинские паруса\IMG_02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412" y="2556002"/>
            <a:ext cx="2699117" cy="2016000"/>
          </a:xfrm>
          <a:prstGeom prst="rect">
            <a:avLst/>
          </a:prstGeom>
          <a:noFill/>
        </p:spPr>
      </p:pic>
      <p:pic>
        <p:nvPicPr>
          <p:cNvPr id="13" name="Picture 5" descr="_DSC02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399" y="4621786"/>
            <a:ext cx="2700000" cy="180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2987824" y="692696"/>
          <a:ext cx="6048672" cy="5616625"/>
        </p:xfrm>
        <a:graphic>
          <a:graphicData uri="http://schemas.openxmlformats.org/drawingml/2006/table">
            <a:tbl>
              <a:tblPr/>
              <a:tblGrid>
                <a:gridCol w="1968623"/>
                <a:gridCol w="2855913"/>
                <a:gridCol w="1224136"/>
              </a:tblGrid>
              <a:tr h="36816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Наименование </a:t>
                      </a:r>
                      <a:endParaRPr lang="en-US" sz="11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предприятия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43" marR="7443" marT="7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Контакты</a:t>
                      </a:r>
                    </a:p>
                  </a:txBody>
                  <a:tcPr marL="7443" marR="7443" marT="7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Местоположение </a:t>
                      </a:r>
                    </a:p>
                  </a:txBody>
                  <a:tcPr marL="7443" marR="7443" marT="7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912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Контактный зоопарк «Деревенька»</a:t>
                      </a:r>
                    </a:p>
                  </a:txBody>
                  <a:tcPr marL="7443" marR="7443" marT="7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Администратор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(8202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73-20-64, </a:t>
                      </a:r>
                    </a:p>
                    <a:p>
                      <a:pPr algn="ctr" rtl="0" fontAlgn="t"/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  <a:hlinkClick r:id="rId5"/>
                        </a:rPr>
                        <a:t>vk.com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  <a:hlinkClick r:id="rId5"/>
                        </a:rPr>
                        <a:t>/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  <a:hlinkClick r:id="rId5"/>
                        </a:rPr>
                        <a:t>zoo_cher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43" marR="7443" marT="7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д. Борисово,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Ирдоматское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СП</a:t>
                      </a:r>
                    </a:p>
                  </a:txBody>
                  <a:tcPr marL="7443" marR="7443" marT="7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3828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Интерактивный музей «Галинские паруса»</a:t>
                      </a:r>
                    </a:p>
                  </a:txBody>
                  <a:tcPr marL="7443" marR="7443" marT="7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Токарева Надежда Сергеевна 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7(921) 259-65-87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  <a:hlinkClick r:id="rId6"/>
                        </a:rPr>
                        <a:t>tokareva.info@gmail.com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; 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Токарев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Сергей Алексеевич 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7(921) 257-04-19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,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  <a:hlinkClick r:id="rId7"/>
                        </a:rPr>
                        <a:t>vk.com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  <a:hlinkClick r:id="rId7"/>
                        </a:rPr>
                        <a:t>/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  <a:hlinkClick r:id="rId7"/>
                        </a:rPr>
                        <a:t>galparus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  <a:hlinkClick r:id="rId7"/>
                        </a:rPr>
                        <a:t>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43" marR="7443" marT="7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д. Галинское, Воскресенское СП  </a:t>
                      </a:r>
                    </a:p>
                  </a:txBody>
                  <a:tcPr marL="7443" marR="7443" marT="7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5954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ФГБУ «Дарвинский государственный природный биосферный заповедник»</a:t>
                      </a:r>
                    </a:p>
                  </a:txBody>
                  <a:tcPr marL="7443" marR="7443" marT="7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г. Череповец, пр. Победы, д. 6, оф. 3, (8202) 57-02-58, 57-92-68, </a:t>
                      </a: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  <a:hlinkClick r:id="rId8"/>
                        </a:rPr>
                        <a:t>dgpbz@rambler.ru</a:t>
                      </a: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, </a:t>
                      </a: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  <a:hlinkClick r:id="rId9"/>
                        </a:rPr>
                        <a:t>ekodarwin@mail.ru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43" marR="7443" marT="7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д. Борок, 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Уломское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СП  </a:t>
                      </a:r>
                    </a:p>
                  </a:txBody>
                  <a:tcPr marL="7443" marR="7443" marT="7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37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«Межпоселенческий центр традиционной народной культуры»</a:t>
                      </a:r>
                    </a:p>
                  </a:txBody>
                  <a:tcPr marL="7443" marR="7443" marT="7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Воскресенское СП, с. Воскресенское, </a:t>
                      </a:r>
                      <a:endParaRPr lang="en-US" sz="1200" b="0" i="0" u="none" strike="noStrike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rtl="0" fontAlgn="ctr"/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ул</a:t>
                      </a: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. Советская, д. 31, (8202) 66-32-90, </a:t>
                      </a: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  <a:hlinkClick r:id="rId10"/>
                        </a:rPr>
                        <a:t>voskresenskoe-mctnk@yandex.ru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43" marR="7443" marT="7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с. Воскресенское, Воскресенское СП </a:t>
                      </a:r>
                    </a:p>
                  </a:txBody>
                  <a:tcPr marL="7443" marR="7443" marT="7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3828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Гостиничный комплекс </a:t>
                      </a:r>
                      <a:endParaRPr lang="en-US" sz="1200" b="0" i="0" u="none" strike="noStrike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rtl="0" fontAlgn="t"/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«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Sky Park» </a:t>
                      </a:r>
                    </a:p>
                  </a:txBody>
                  <a:tcPr marL="7443" marR="7443" marT="7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д. Ботово,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Аэропорт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.  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Бронирование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: (8202) 67-52-64, Администратор: (8202) 67-52-67,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  <a:hlinkClick r:id="rId11"/>
                        </a:rPr>
                        <a:t>skypark.hotel@mail.ru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43" marR="7443" marT="7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д. Ботово, Яргомжское СП </a:t>
                      </a:r>
                    </a:p>
                  </a:txBody>
                  <a:tcPr marL="7443" marR="7443" marT="7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37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Гостиница «Лукоморье» </a:t>
                      </a:r>
                    </a:p>
                  </a:txBody>
                  <a:tcPr marL="7443" marR="7443" marT="7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Нелазское СП, 142-й км трассы А-114, Администратор: +7 (921) 146-29-07 </a:t>
                      </a: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  <a:hlinkClick r:id="rId12"/>
                        </a:rPr>
                        <a:t>lukomorie@mail.ru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43" marR="7443" marT="7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с. Нелазское, Нелазское СП </a:t>
                      </a:r>
                    </a:p>
                  </a:txBody>
                  <a:tcPr marL="7443" marR="7443" marT="7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37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Гостевой дом «Андога»</a:t>
                      </a:r>
                    </a:p>
                  </a:txBody>
                  <a:tcPr marL="7443" marR="7443" marT="7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п. Андогский,  ул. Школьная, д. 5, </a:t>
                      </a:r>
                      <a:endParaRPr lang="ru-RU" sz="1200" b="0" i="0" u="none" strike="noStrike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rtl="0" fontAlgn="ctr"/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8202) 62-59-00, </a:t>
                      </a:r>
                      <a:endParaRPr lang="ru-RU" sz="1200" b="0" i="0" u="none" strike="noStrike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rtl="0" fontAlgn="ctr"/>
                      <a:r>
                        <a:rPr lang="en-US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  <a:hlinkClick r:id="rId13"/>
                        </a:rPr>
                        <a:t>h</a:t>
                      </a:r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  <a:hlinkClick r:id="rId13"/>
                        </a:rPr>
                        <a:t>ttp</a:t>
                      </a: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  <a:hlinkClick r:id="rId13"/>
                        </a:rPr>
                        <a:t>://</a:t>
                      </a:r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  <a:hlinkClick r:id="rId13"/>
                        </a:rPr>
                        <a:t>andoga.net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43" marR="7443" marT="7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п. Андогский, Нелазское СП</a:t>
                      </a:r>
                    </a:p>
                  </a:txBody>
                  <a:tcPr marL="7443" marR="7443" marT="7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912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Комплекс «Лукошко» </a:t>
                      </a:r>
                    </a:p>
                  </a:txBody>
                  <a:tcPr marL="7443" marR="7443" marT="7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Нелазское СП, 152-й км трассы А-114, (8202) 61-11-14, </a:t>
                      </a:r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  <a:hlinkClick r:id="rId14"/>
                        </a:rPr>
                        <a:t>mail@lukoshko.info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43" marR="7443" marT="7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д. Владимировка, Нелазское СП </a:t>
                      </a:r>
                    </a:p>
                  </a:txBody>
                  <a:tcPr marL="7443" marR="7443" marT="7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912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Спортивно-развлекательный центр «Стрелецкая слобода»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43" marR="7443" marT="7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п.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Шулма, Нелазское СП, +7(921) 052-44-56 Зайцев Сергей Юрьевич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43" marR="7443" marT="74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п.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Шулма, Нелазское СП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43" marR="7443" marT="7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Потребительский рынок.</a:t>
            </a:r>
            <a:endParaRPr lang="ru-RU" dirty="0"/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sp>
        <p:nvSpPr>
          <p:cNvPr id="14" name="Овал 13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28</a:t>
            </a:fld>
            <a:endParaRPr lang="ru-RU" sz="1200" dirty="0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427984" y="2059252"/>
            <a:ext cx="4536504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200" dirty="0" smtClean="0"/>
              <a:t>Торговлю на территории района согласно данных дислокации осуществляют 311 торговых объектов (в т.ч. 10 торговых сетей: «Пятерочка», «Дикси», «Бристоль», «Магнит», «Каравай», «Северный градус», «Пищеторг», «Северный», «Светофор», «Красное-Белое»). </a:t>
            </a:r>
          </a:p>
          <a:p>
            <a:pPr algn="just">
              <a:spcAft>
                <a:spcPts val="600"/>
              </a:spcAft>
            </a:pPr>
            <a:r>
              <a:rPr lang="ru-RU" sz="1200" dirty="0" smtClean="0"/>
              <a:t>Развозной торговлей охвачено 267 населенных пунктов.</a:t>
            </a:r>
          </a:p>
          <a:p>
            <a:pPr algn="just">
              <a:spcAft>
                <a:spcPts val="600"/>
              </a:spcAft>
            </a:pPr>
            <a:r>
              <a:rPr lang="ru-RU" sz="1200" dirty="0" smtClean="0"/>
              <a:t>Под брендом «Настоящий Вологодский продукт» работает 3 магазина. </a:t>
            </a:r>
          </a:p>
          <a:p>
            <a:pPr algn="just">
              <a:spcAft>
                <a:spcPts val="600"/>
              </a:spcAft>
            </a:pPr>
            <a:r>
              <a:rPr lang="ru-RU" sz="1200" dirty="0" smtClean="0"/>
              <a:t>Оборот розничной торговли в 2019 году составил 3704,1 млн. </a:t>
            </a:r>
            <a:r>
              <a:rPr lang="ru-RU" sz="1200" dirty="0" smtClean="0"/>
              <a:t>руб. </a:t>
            </a:r>
            <a:endParaRPr lang="ru-RU" sz="1200" dirty="0" smtClean="0"/>
          </a:p>
          <a:p>
            <a:pPr algn="just">
              <a:spcAft>
                <a:spcPts val="600"/>
              </a:spcAft>
            </a:pPr>
            <a:r>
              <a:rPr lang="ru-RU" sz="1200" dirty="0" smtClean="0"/>
              <a:t>Объем оказанных платных  услуг в 2019 году составил 411,6 млн. руб</a:t>
            </a:r>
            <a:r>
              <a:rPr lang="ru-RU" sz="1200" dirty="0" smtClean="0"/>
              <a:t>.</a:t>
            </a:r>
            <a:endParaRPr lang="ru-RU" sz="1200" dirty="0" smtClean="0"/>
          </a:p>
          <a:p>
            <a:pPr algn="just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ru-RU" sz="1200" dirty="0" smtClean="0"/>
              <a:t>Субсидию на возмещение части затрат на ГСМ в общей сумме 463,7 тыс. руб. получили 6 организаций и 6 ИП, осуществляющих развозную торговлю.</a:t>
            </a:r>
            <a:endParaRPr lang="ru-RU" sz="1200" dirty="0" smtClean="0"/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07504" y="692696"/>
          <a:ext cx="4248472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Инвестиционная деятельность.</a:t>
            </a:r>
            <a:endParaRPr lang="ru-RU" dirty="0"/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sp>
        <p:nvSpPr>
          <p:cNvPr id="15" name="Овал 14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29</a:t>
            </a:fld>
            <a:endParaRPr lang="ru-RU" sz="1200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07504" y="5074150"/>
            <a:ext cx="892899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600"/>
              </a:spcAft>
            </a:pPr>
            <a:r>
              <a:rPr lang="ru-RU" sz="1200" dirty="0" smtClean="0"/>
              <a:t>Инвестиции в основной капитал в 2019 году составили </a:t>
            </a:r>
            <a:r>
              <a:rPr lang="ru-RU" sz="1200" dirty="0" smtClean="0"/>
              <a:t>12,23 </a:t>
            </a:r>
            <a:r>
              <a:rPr lang="ru-RU" sz="1200" dirty="0" smtClean="0"/>
              <a:t>млрд. руб.</a:t>
            </a:r>
          </a:p>
          <a:p>
            <a:pPr algn="just" fontAlgn="base">
              <a:spcBef>
                <a:spcPct val="0"/>
              </a:spcBef>
              <a:spcAft>
                <a:spcPts val="600"/>
              </a:spcAft>
            </a:pPr>
            <a:r>
              <a:rPr lang="ru-RU" sz="1200" dirty="0" smtClean="0">
                <a:ea typeface="Calibri" pitchFamily="34" charset="0"/>
                <a:cs typeface="Times New Roman" pitchFamily="18" charset="0"/>
              </a:rPr>
              <a:t>В </a:t>
            </a:r>
            <a:r>
              <a:rPr lang="ru-RU" sz="1200" dirty="0" smtClean="0">
                <a:ea typeface="Calibri" pitchFamily="34" charset="0"/>
                <a:cs typeface="Times New Roman" pitchFamily="18" charset="0"/>
              </a:rPr>
              <a:t>период с 2015 по 2019 год на территории Череповецкого района было реализовано 117 инвестиционных проектов в различных сферах и отраслях. </a:t>
            </a:r>
            <a:endParaRPr lang="ru-RU" sz="1200" dirty="0" smtClean="0">
              <a:cs typeface="Arial" pitchFamily="34" charset="0"/>
            </a:endParaRPr>
          </a:p>
          <a:p>
            <a:pPr algn="just"/>
            <a:r>
              <a:rPr lang="ru-RU" sz="1200" dirty="0" smtClean="0"/>
              <a:t>Лидирует по количеству реализованных проектов сфера торговли – 44,4%, на промышленное производство приходится – 18,8%, сельское хозяйство – 16,2%, туризм – 10,3%, транспорт – 5,1%, жилищное строительство – 5,1%. </a:t>
            </a:r>
            <a:endParaRPr lang="ru-RU" sz="1200" dirty="0"/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3667125" y="692696"/>
          <a:ext cx="5369371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/>
          <p:cNvGraphicFramePr/>
          <p:nvPr/>
        </p:nvGraphicFramePr>
        <p:xfrm>
          <a:off x="251520" y="692696"/>
          <a:ext cx="3162299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Историческая справка.</a:t>
            </a:r>
            <a:endParaRPr lang="ru-RU" dirty="0"/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sp>
        <p:nvSpPr>
          <p:cNvPr id="20" name="Содержимое 2"/>
          <p:cNvSpPr>
            <a:spLocks noGrp="1"/>
          </p:cNvSpPr>
          <p:nvPr>
            <p:ph idx="1"/>
          </p:nvPr>
        </p:nvSpPr>
        <p:spPr>
          <a:xfrm>
            <a:off x="35496" y="558107"/>
            <a:ext cx="8928992" cy="5904656"/>
          </a:xfrm>
        </p:spPr>
        <p:txBody>
          <a:bodyPr lIns="36000" tIns="36000" rIns="36000" bIns="36000" numCol="3">
            <a:noAutofit/>
          </a:bodyPr>
          <a:lstStyle/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000" dirty="0" smtClean="0"/>
              <a:t>	</a:t>
            </a:r>
          </a:p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endParaRPr lang="ru-RU" sz="1000" dirty="0" smtClean="0"/>
          </a:p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endParaRPr lang="ru-RU" sz="1000" dirty="0" smtClean="0"/>
          </a:p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endParaRPr lang="ru-RU" sz="1000" dirty="0" smtClean="0"/>
          </a:p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endParaRPr lang="ru-RU" sz="1000" dirty="0" smtClean="0"/>
          </a:p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endParaRPr lang="ru-RU" sz="1000" dirty="0" smtClean="0"/>
          </a:p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endParaRPr lang="ru-RU" sz="1000" dirty="0" smtClean="0"/>
          </a:p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endParaRPr lang="ru-RU" sz="1000" dirty="0" smtClean="0"/>
          </a:p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000" dirty="0" smtClean="0"/>
              <a:t>	</a:t>
            </a:r>
          </a:p>
          <a:p>
            <a:pPr marL="180975" indent="-180975" algn="just">
              <a:spcBef>
                <a:spcPts val="0"/>
              </a:spcBef>
              <a:spcAft>
                <a:spcPts val="300"/>
              </a:spcAft>
              <a:buNone/>
            </a:pPr>
            <a:r>
              <a:rPr lang="ru-RU" sz="1000" dirty="0" smtClean="0"/>
              <a:t>	Местность, на которой сегодня располагается Череповецкий район, заселена с древнейших времен. В IX веке здесь жило племя «весь», которое впоследствии смешалось с русскими племенами. Впервые «Череповесь» упоминается в грамотах XIV–XV веков. В частности, в грамоте верейского князя Михаила Андреевича, внука Дмитрия Донского, датированной 1449 годом, есть упоминание о «лесе Череповси», а также о «монастыре в Череповси». Имеется в виду Череповецкий Воскресенский монастырь, основание которого относят к XIV веку. Вокруг монастыря со временем выросла примонастырская слобода — село Федосьево. </a:t>
            </a:r>
          </a:p>
          <a:p>
            <a:pPr marL="180975" indent="-180975" algn="just">
              <a:spcBef>
                <a:spcPts val="0"/>
              </a:spcBef>
              <a:spcAft>
                <a:spcPts val="300"/>
              </a:spcAft>
              <a:buNone/>
            </a:pPr>
            <a:r>
              <a:rPr lang="ru-RU" sz="1000" dirty="0" smtClean="0"/>
              <a:t>	В начале XVII века Воскресенский монастырь и близлежащие деревни были разорены польско-шведскими интервентами, вновь монастырь был отстроен в 1644 году. В этот период село Федосьево превратилось в ремесленно-торговый центр, зимой и летом здесь устраивались ярмарки, село быстро развивалось. В 1702 году на реке Тырпицы в Судской волости были основаны железоделательные военные заводы. Значение села Федосьево еще более возросло с начавшимся в 1703 году строительством водного пути, который должен был соединять бассейн реки Волги с Балтийским морем. Село стало торговым перевалочным пунктом, через который шли товары с Поволжья и из северных районов страны в новую столицу России С.–Петербург. </a:t>
            </a:r>
          </a:p>
          <a:p>
            <a:pPr marL="180975" indent="-180975" algn="just">
              <a:spcBef>
                <a:spcPts val="0"/>
              </a:spcBef>
              <a:spcAft>
                <a:spcPts val="300"/>
              </a:spcAft>
              <a:buNone/>
            </a:pPr>
            <a:r>
              <a:rPr lang="ru-RU" sz="1000" dirty="0" smtClean="0"/>
              <a:t>	В 1708 году, по указу Петра I об учреждении губерний, территория вошла в состав Ингерманладской губернии, переименованной в 1710 году в С. –Петербургскую. При образовании в 1719 году провинций, Череповецкая волость вошла в состав Белозерской провинции, а впоследствии была отнесена к Новгородскому наместничеству. </a:t>
            </a:r>
          </a:p>
          <a:p>
            <a:pPr marL="180975" indent="-180975" algn="just">
              <a:spcBef>
                <a:spcPts val="0"/>
              </a:spcBef>
              <a:spcAft>
                <a:spcPts val="300"/>
              </a:spcAft>
              <a:buNone/>
            </a:pPr>
            <a:r>
              <a:rPr lang="ru-RU" sz="1000" dirty="0" smtClean="0"/>
              <a:t>	Город Череповец был учрежден в 1777 году указом Екатерины II, особо подчеркивалось значение Череповца, как важного пункта на водном пути, связывающем Волгу с С.-Петербургом. Тогда в городскую черту были включены Подмонастырская слобода, села Федосьево и Никольское. С 1802 года Череповец – уездный город в составе Устюженского уезда Новгородской губернии вплоть до ее упразднения в 1918 г. </a:t>
            </a:r>
          </a:p>
          <a:p>
            <a:pPr marL="180975" indent="-180975" algn="just">
              <a:spcBef>
                <a:spcPts val="0"/>
              </a:spcBef>
              <a:spcAft>
                <a:spcPts val="300"/>
              </a:spcAft>
              <a:buNone/>
            </a:pPr>
            <a:r>
              <a:rPr lang="ru-RU" sz="1000" dirty="0" smtClean="0"/>
              <a:t>	В мае 1918 года из Тихвинского, Устюженского, Череповецкого, Кирилловского и Белозерского уездов была образована Череповецкая губерния. В это же время к Череповецкой губернии примкнула Северо-Восточная часть Пошехонского уезда Ярославской губернии (Мяксинский район). В 1927 году губерния была упразднена и вошла в состав Ленинградской области в качестве Череповецкого округа.</a:t>
            </a:r>
          </a:p>
          <a:p>
            <a:pPr marL="180975" indent="-180975" algn="just">
              <a:spcBef>
                <a:spcPts val="0"/>
              </a:spcBef>
              <a:spcAft>
                <a:spcPts val="300"/>
              </a:spcAft>
              <a:buNone/>
            </a:pPr>
            <a:r>
              <a:rPr lang="ru-RU" sz="1000" dirty="0" smtClean="0"/>
              <a:t>	В 1937 году была образована Вологодская область, в состав которой вошел и  Череповецкий район. В современных границах район существует с 1965 г. Он создан путем слияния Череповецкого и Мяксинского районов, часть территории Череповецкого района, Железнодорожный сельсовет, отошла соседнему Шекснинскому району.</a:t>
            </a:r>
          </a:p>
          <a:p>
            <a:pPr marL="180975" indent="-180975" algn="just">
              <a:spcBef>
                <a:spcPts val="0"/>
              </a:spcBef>
              <a:spcAft>
                <a:spcPts val="300"/>
              </a:spcAft>
              <a:buNone/>
            </a:pPr>
            <a:r>
              <a:rPr lang="ru-RU" sz="1000" dirty="0" smtClean="0"/>
              <a:t>	До середины XX века Череповец оставался одним из множества малых провинциальных городов России. Толчком к бурному развитию города и района стало строительство металлургического комбината, начатое в 1949 году. Первая плавка чугуна состоялась 24 августа 1955 года, первая сталь получена 1 мая 1958 года. Сегодня ЧерМК ОАО «Северсталь» — одно из крупнейших металлургических предприятий в России.</a:t>
            </a:r>
          </a:p>
          <a:p>
            <a:pPr marL="180975" indent="-180975" algn="just">
              <a:spcBef>
                <a:spcPts val="0"/>
              </a:spcBef>
              <a:spcAft>
                <a:spcPts val="300"/>
              </a:spcAft>
              <a:buNone/>
            </a:pPr>
            <a:r>
              <a:rPr lang="ru-RU" sz="1000" dirty="0" smtClean="0"/>
              <a:t>	Современный Череповец — крупный промышленный город, центр черной металлургии и химии. Химическая промышленность – вторая важнейшая отрасль специализации города, представлена предприятиями группы «ФосАгро». </a:t>
            </a:r>
          </a:p>
          <a:p>
            <a:pPr marL="180975" indent="-180975" algn="just">
              <a:spcBef>
                <a:spcPts val="0"/>
              </a:spcBef>
              <a:spcAft>
                <a:spcPts val="300"/>
              </a:spcAft>
              <a:buNone/>
            </a:pPr>
            <a:r>
              <a:rPr lang="ru-RU" sz="1000" dirty="0" smtClean="0"/>
              <a:t>	Широко известны череповчане – братья Верещагины. Полотна русского художника-баталиста Василия Верещагина вошли в историю русской исторической живописи. Благодаря Николаю Верещагину Вологодчина получила знаменитый экспортный товар – «Вологодское масло», которое экспортировалось в Германию, Данию, Великобританию и страны Востока. Известный поэт «Серебряного века» Игорь Северянин – выпускник Череповецкой гимназии. Уроженец Вологды поэт Константин Батюшков, значительную часть жизни провел в имении своей матери, расположенной рядом с деревней Хантаново Череповецкого уезда, там он написал свои лучшие произведения.</a:t>
            </a:r>
          </a:p>
          <a:p>
            <a:pPr marL="180975" indent="-180975" algn="just">
              <a:spcBef>
                <a:spcPts val="0"/>
              </a:spcBef>
              <a:spcAft>
                <a:spcPts val="300"/>
              </a:spcAft>
              <a:buNone/>
            </a:pPr>
            <a:r>
              <a:rPr lang="ru-RU" sz="1000" dirty="0" smtClean="0"/>
              <a:t>	</a:t>
            </a:r>
          </a:p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endParaRPr lang="ru-RU" sz="1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5"/>
            <a:ext cx="2772309" cy="1848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Овал 24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3</a:t>
            </a:fld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Инвестиционные предложения.</a:t>
            </a:r>
            <a:endParaRPr lang="ru-RU" dirty="0"/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1043608" y="620688"/>
          <a:ext cx="7128792" cy="2930371"/>
        </p:xfrm>
        <a:graphic>
          <a:graphicData uri="http://schemas.openxmlformats.org/drawingml/2006/table">
            <a:tbl>
              <a:tblPr/>
              <a:tblGrid>
                <a:gridCol w="3528392"/>
                <a:gridCol w="3600400"/>
              </a:tblGrid>
              <a:tr h="24804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Инвестиционная площадка № 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1.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23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Times New Roman"/>
                        </a:rPr>
                        <a:t>Местоположение: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 СП 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Тоншаловское, </a:t>
                      </a: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 район д. Солманское.</a:t>
                      </a: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Площадь земельного участка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: 5,5 га.</a:t>
                      </a: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Категория земель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: земли промышленности.</a:t>
                      </a: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Разрешенное использование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: для строительства производственных объектов, объектов торговли, придорожного сервиса, рекомендованный класс опасности производственного объекта - </a:t>
                      </a:r>
                      <a:r>
                        <a:rPr lang="en-US" sz="1200" dirty="0" smtClean="0">
                          <a:latin typeface="+mn-lt"/>
                          <a:ea typeface="Calibri"/>
                          <a:cs typeface="Arial"/>
                        </a:rPr>
                        <a:t>V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. </a:t>
                      </a: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Удаленность от г. Череповец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: 500 м.</a:t>
                      </a: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Инфраструктура: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 электроснабжение, газоснабжение,</a:t>
                      </a:r>
                      <a:r>
                        <a:rPr lang="ru-RU" sz="1200" baseline="0" dirty="0" smtClean="0">
                          <a:latin typeface="+mn-lt"/>
                          <a:ea typeface="Calibri"/>
                          <a:cs typeface="Arial"/>
                        </a:rPr>
                        <a:t> водоснабжение.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204" marR="57204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1043608" y="3613004"/>
          <a:ext cx="7128792" cy="2801928"/>
        </p:xfrm>
        <a:graphic>
          <a:graphicData uri="http://schemas.openxmlformats.org/drawingml/2006/table">
            <a:tbl>
              <a:tblPr/>
              <a:tblGrid>
                <a:gridCol w="3528392"/>
                <a:gridCol w="3600400"/>
              </a:tblGrid>
              <a:tr h="24804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Инвестиционная площадка №2.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1" marR="6494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538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62150" algn="l"/>
                        </a:tabLs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	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Times New Roman"/>
                        </a:rPr>
                        <a:t>Местоположение: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 СП 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Тоншаловское, </a:t>
                      </a: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 район д. Солманское.</a:t>
                      </a: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Площадь земельного участка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: 7,9 га.</a:t>
                      </a: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Категория земель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: земли промышленности.</a:t>
                      </a: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Разрешенное использование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: для строительства производственных объектов, объектов торговли, придорожного сервиса, рекомендованный класс опасности производственного объекта - </a:t>
                      </a:r>
                      <a:r>
                        <a:rPr lang="en-US" sz="1200" dirty="0" smtClean="0">
                          <a:latin typeface="+mn-lt"/>
                          <a:ea typeface="Calibri"/>
                          <a:cs typeface="Arial"/>
                        </a:rPr>
                        <a:t>V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. </a:t>
                      </a: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Удаленность от г. Череповец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: 500 м.</a:t>
                      </a: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Инфраструктура: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 электроснабжение, газоснабжение,</a:t>
                      </a:r>
                      <a:r>
                        <a:rPr lang="ru-RU" sz="1200" baseline="0" dirty="0" smtClean="0">
                          <a:latin typeface="+mn-lt"/>
                          <a:ea typeface="Calibri"/>
                          <a:cs typeface="Arial"/>
                        </a:rPr>
                        <a:t> водоснабжение.</a:t>
                      </a: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Овал 15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30</a:t>
            </a:fld>
            <a:endParaRPr lang="ru-RU" sz="1200" dirty="0"/>
          </a:p>
        </p:txBody>
      </p:sp>
      <p:pic>
        <p:nvPicPr>
          <p:cNvPr id="12" name="Picture 1" descr="\\nas\!КИО\412\Олеся\ИП\ИП1-400+6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2498" y="923076"/>
            <a:ext cx="3377494" cy="2577932"/>
          </a:xfrm>
          <a:prstGeom prst="rect">
            <a:avLst/>
          </a:prstGeom>
          <a:noFill/>
        </p:spPr>
      </p:pic>
      <p:pic>
        <p:nvPicPr>
          <p:cNvPr id="13" name="Picture 1" descr="\\nas\!КИО\412\Олеся\ИП\ИП2-641.PNG"/>
          <p:cNvPicPr>
            <a:picLocks noChangeAspect="1" noChangeArrowheads="1"/>
          </p:cNvPicPr>
          <p:nvPr/>
        </p:nvPicPr>
        <p:blipFill>
          <a:blip r:embed="rId4" cstate="print"/>
          <a:srcRect t="4405" b="2731"/>
          <a:stretch>
            <a:fillRect/>
          </a:stretch>
        </p:blipFill>
        <p:spPr bwMode="auto">
          <a:xfrm>
            <a:off x="1115616" y="3933056"/>
            <a:ext cx="3384376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Инвестиционные предложения.</a:t>
            </a:r>
            <a:endParaRPr lang="ru-RU" dirty="0"/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043608" y="3613004"/>
          <a:ext cx="7128792" cy="2801928"/>
        </p:xfrm>
        <a:graphic>
          <a:graphicData uri="http://schemas.openxmlformats.org/drawingml/2006/table">
            <a:tbl>
              <a:tblPr/>
              <a:tblGrid>
                <a:gridCol w="3528392"/>
                <a:gridCol w="3600400"/>
              </a:tblGrid>
              <a:tr h="248044">
                <a:tc grid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Arial"/>
                        </a:rPr>
                        <a:t>Инвестиционная площадка </a:t>
                      </a: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Arial"/>
                        </a:rPr>
                        <a:t>№ 4.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4941" marR="6494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5388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rial"/>
                        </a:rPr>
                        <a:t>	</a:t>
                      </a:r>
                    </a:p>
                  </a:txBody>
                  <a:tcPr marL="64941" marR="64941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Местоположение: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СП Тоншаловское, д. Войново.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Площадь земельного участка: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10,5 га.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Категория земель: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земли промышленности.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Разрешенное использование: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для строительства производственных объектов, объектов торговли, придорожного сервиса, рекомендованный класс опасности производственного объекта -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Удаленность от г. Череповец: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 км.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Инфраструктура: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электроснабжение.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Овал 16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31</a:t>
            </a:fld>
            <a:endParaRPr lang="ru-RU" sz="1200" dirty="0"/>
          </a:p>
        </p:txBody>
      </p:sp>
      <p:pic>
        <p:nvPicPr>
          <p:cNvPr id="11" name="Рисунок 10" descr="войново ип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7" y="3933056"/>
            <a:ext cx="3384376" cy="2400792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043608" y="620688"/>
          <a:ext cx="7128793" cy="2880320"/>
        </p:xfrm>
        <a:graphic>
          <a:graphicData uri="http://schemas.openxmlformats.org/drawingml/2006/table">
            <a:tbl>
              <a:tblPr/>
              <a:tblGrid>
                <a:gridCol w="3528392"/>
                <a:gridCol w="3600401"/>
              </a:tblGrid>
              <a:tr h="297563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Инвестиционная площадка № 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3.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82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6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76475" algn="l"/>
                        </a:tabLst>
                        <a:defRPr/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Местоположение: 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МО Малечкинское.</a:t>
                      </a: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206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76475" algn="l"/>
                        </a:tabLst>
                        <a:defRPr/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Площадь земельного участка: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 23,1 га.</a:t>
                      </a: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206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76475" algn="l"/>
                        </a:tabLst>
                        <a:defRPr/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Категория земель: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земли промышленности.</a:t>
                      </a: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20638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Разрешенное использование: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для строительства производственных объектов, рекомендованный класс опасности –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IV-V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20638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Удаленность от г. Череповец: 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14 км.</a:t>
                      </a:r>
                    </a:p>
                    <a:p>
                      <a:pPr marL="20638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Инфраструктура: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электроснабжение.</a:t>
                      </a: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018114"/>
            <a:ext cx="3384376" cy="2393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Инвестиционные предложения.</a:t>
            </a:r>
            <a:endParaRPr lang="ru-RU" dirty="0"/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043608" y="620688"/>
          <a:ext cx="7128792" cy="2930371"/>
        </p:xfrm>
        <a:graphic>
          <a:graphicData uri="http://schemas.openxmlformats.org/drawingml/2006/table">
            <a:tbl>
              <a:tblPr/>
              <a:tblGrid>
                <a:gridCol w="3528392"/>
                <a:gridCol w="3600400"/>
              </a:tblGrid>
              <a:tr h="24804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Инвестиционная площадка № 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5.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23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76475" algn="l"/>
                        </a:tabLst>
                        <a:defRPr/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Местоположение: 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СП Тоншаловское, район п. Ясная Поляна.</a:t>
                      </a: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76475" algn="l"/>
                        </a:tabLst>
                        <a:defRPr/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Площадь земельного участка: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  8 участков площадью</a:t>
                      </a:r>
                      <a:r>
                        <a:rPr lang="en-US" sz="1200" dirty="0" smtClean="0">
                          <a:latin typeface="+mn-lt"/>
                          <a:ea typeface="Calibri"/>
                          <a:cs typeface="Arial"/>
                        </a:rPr>
                        <a:t>: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76475" algn="l"/>
                        </a:tabLst>
                        <a:defRPr/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7,3 га, 30,4 га, 19,7 га, 15,5 га, 11,4 га, 25,7 га, 17,6 га, 83,1 га.</a:t>
                      </a: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Категория земель: 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земли промышленности.</a:t>
                      </a:r>
                      <a:endParaRPr lang="ru-RU" sz="12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Разрешенное использование: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для размещения</a:t>
                      </a:r>
                      <a:r>
                        <a:rPr lang="ru-RU" sz="120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промышленных предприятий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Удаленность от г. Череповец:</a:t>
                      </a:r>
                      <a:r>
                        <a:rPr lang="ru-RU" sz="1200" b="1" baseline="0" dirty="0" smtClean="0">
                          <a:latin typeface="+mn-lt"/>
                          <a:ea typeface="Calibri"/>
                          <a:cs typeface="Arial"/>
                        </a:rPr>
                        <a:t> </a:t>
                      </a:r>
                      <a:r>
                        <a:rPr lang="ru-RU" sz="1200" b="0" baseline="0" dirty="0" smtClean="0">
                          <a:latin typeface="+mn-lt"/>
                          <a:ea typeface="Calibri"/>
                          <a:cs typeface="Arial"/>
                        </a:rPr>
                        <a:t>3</a:t>
                      </a:r>
                      <a:r>
                        <a:rPr lang="ru-RU" sz="1200" b="0" dirty="0" smtClean="0">
                          <a:latin typeface="+mn-lt"/>
                          <a:ea typeface="Calibri"/>
                          <a:cs typeface="Arial"/>
                        </a:rPr>
                        <a:t> к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м.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Инфраструктура: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возможность подключения к существующей электрической сети,  сетям</a:t>
                      </a:r>
                      <a:r>
                        <a:rPr lang="ru-RU" sz="120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газоснабжения и водоснабжения.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043608" y="3613004"/>
          <a:ext cx="7128792" cy="2801928"/>
        </p:xfrm>
        <a:graphic>
          <a:graphicData uri="http://schemas.openxmlformats.org/drawingml/2006/table">
            <a:tbl>
              <a:tblPr/>
              <a:tblGrid>
                <a:gridCol w="3528392"/>
                <a:gridCol w="3600400"/>
              </a:tblGrid>
              <a:tr h="24804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Инвестиционная площадка 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№ 6.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1" marR="6494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538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62150" algn="l"/>
                        </a:tabLs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	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76475" algn="l"/>
                        </a:tabLst>
                        <a:defRPr/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Местоположение: 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СП Тоншаловское, район п. Ясная Поляна.</a:t>
                      </a: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76475" algn="l"/>
                        </a:tabLst>
                        <a:defRPr/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Площадь земельного участка: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  45,5 га.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76475" algn="l"/>
                        </a:tabLst>
                        <a:defRPr/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Категория земель: 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земли промышленности.</a:t>
                      </a:r>
                      <a:endParaRPr lang="ru-RU" sz="12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Разрешенное использование: </a:t>
                      </a:r>
                      <a:r>
                        <a:rPr lang="ru-RU" sz="1200" b="0" dirty="0" smtClean="0">
                          <a:latin typeface="+mn-lt"/>
                          <a:ea typeface="Calibri"/>
                          <a:cs typeface="Arial"/>
                        </a:rPr>
                        <a:t>деревообрабатывающее предприятие.</a:t>
                      </a:r>
                      <a:endParaRPr lang="ru-RU" sz="1200" b="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Удаленность от г. Череповец: </a:t>
                      </a:r>
                      <a:r>
                        <a:rPr lang="ru-RU" sz="1200" b="0" dirty="0" smtClean="0">
                          <a:latin typeface="+mn-lt"/>
                          <a:ea typeface="Calibri"/>
                          <a:cs typeface="Arial"/>
                        </a:rPr>
                        <a:t>3 км.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Инфраструктура: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электроснабжение.</a:t>
                      </a:r>
                      <a:endParaRPr lang="ru-RU" sz="1200" b="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Овал 16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32</a:t>
            </a:fld>
            <a:endParaRPr lang="ru-RU" sz="1200" dirty="0"/>
          </a:p>
        </p:txBody>
      </p:sp>
      <p:pic>
        <p:nvPicPr>
          <p:cNvPr id="9" name="Рисунок 8" descr="Новый рисунок (27)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8364" y="1340768"/>
            <a:ext cx="3410561" cy="1728192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Picture 3" descr="\\nas\!КИО\412\Олеся\ИП\12-1005 ип 6.PNG"/>
          <p:cNvPicPr>
            <a:picLocks noChangeAspect="1" noChangeArrowheads="1"/>
          </p:cNvPicPr>
          <p:nvPr/>
        </p:nvPicPr>
        <p:blipFill>
          <a:blip r:embed="rId3" cstate="print"/>
          <a:srcRect t="10363"/>
          <a:stretch>
            <a:fillRect/>
          </a:stretch>
        </p:blipFill>
        <p:spPr bwMode="auto">
          <a:xfrm>
            <a:off x="1115616" y="3933056"/>
            <a:ext cx="3384376" cy="241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Инвестиционные предложения.</a:t>
            </a:r>
            <a:endParaRPr lang="ru-RU" dirty="0"/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043608" y="620688"/>
          <a:ext cx="7128792" cy="2930371"/>
        </p:xfrm>
        <a:graphic>
          <a:graphicData uri="http://schemas.openxmlformats.org/drawingml/2006/table">
            <a:tbl>
              <a:tblPr/>
              <a:tblGrid>
                <a:gridCol w="3528392"/>
                <a:gridCol w="3600400"/>
              </a:tblGrid>
              <a:tr h="24804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Инвестиционная площадка № 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7.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23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Местоположение: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СП Тоншаловское, район д. </a:t>
                      </a:r>
                      <a:r>
                        <a:rPr lang="ru-RU" sz="1200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Шубацкое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Площадь земельного участка: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0,65 га.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Категория земель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земли сельскохозяйственного назначения.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Разрешенное использование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для сельскохозяйственного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использования.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Удаленность от г. Череповец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4,5 км.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Инфраструктура: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электроснабжение.</a:t>
                      </a:r>
                      <a:endParaRPr lang="ru-RU" sz="1200" b="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043608" y="3613004"/>
          <a:ext cx="7128792" cy="2801928"/>
        </p:xfrm>
        <a:graphic>
          <a:graphicData uri="http://schemas.openxmlformats.org/drawingml/2006/table">
            <a:tbl>
              <a:tblPr/>
              <a:tblGrid>
                <a:gridCol w="3528392"/>
                <a:gridCol w="3600400"/>
              </a:tblGrid>
              <a:tr h="24804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Инвестиционная площадка 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№ 8.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1" marR="6494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538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62150" algn="l"/>
                        </a:tabLst>
                      </a:pP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Times New Roman"/>
                        </a:rPr>
                        <a:t>Местоположение: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СП Тоншаловское, район</a:t>
                      </a:r>
                      <a:r>
                        <a:rPr lang="ru-RU" sz="120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д. Сельца.</a:t>
                      </a: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Times New Roman"/>
                        </a:rPr>
                        <a:t>Площадь земельного участка: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 6,5 га.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Times New Roman"/>
                        </a:rPr>
                        <a:t>Категория земель: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 земли сельскохозяйственного назначения.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Times New Roman"/>
                        </a:rPr>
                        <a:t>Разрешенное использование: </a:t>
                      </a:r>
                      <a:r>
                        <a:rPr lang="ru-RU" sz="1200" b="0" dirty="0" smtClean="0">
                          <a:latin typeface="+mn-lt"/>
                          <a:ea typeface="Calibri"/>
                          <a:cs typeface="Times New Roman"/>
                        </a:rPr>
                        <a:t>здание</a:t>
                      </a:r>
                      <a:r>
                        <a:rPr lang="ru-RU" sz="1200" b="0" baseline="0" dirty="0" smtClean="0">
                          <a:latin typeface="+mn-lt"/>
                          <a:ea typeface="Calibri"/>
                          <a:cs typeface="Times New Roman"/>
                        </a:rPr>
                        <a:t> кормоцеха, здание молочно-животноводческого комплекса, здание коровника (родильное отделение) с ветсанпропускником, здание телятника.</a:t>
                      </a:r>
                      <a:endParaRPr lang="ru-RU" sz="1200" b="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Times New Roman"/>
                        </a:rPr>
                        <a:t>Удаленность от г. Череповец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: 4,5 км.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Инфраструктура: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электроснабжение.</a:t>
                      </a:r>
                      <a:endParaRPr lang="ru-RU" sz="1200" b="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Овал 17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33</a:t>
            </a:fld>
            <a:endParaRPr lang="ru-RU" sz="1200" dirty="0"/>
          </a:p>
        </p:txBody>
      </p:sp>
      <p:pic>
        <p:nvPicPr>
          <p:cNvPr id="10" name="Рисунок 9" descr="13-1013 ИП 7 Нелазское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980728"/>
            <a:ext cx="3384376" cy="2393503"/>
          </a:xfrm>
          <a:prstGeom prst="rect">
            <a:avLst/>
          </a:prstGeom>
        </p:spPr>
      </p:pic>
      <p:pic>
        <p:nvPicPr>
          <p:cNvPr id="14" name="Picture 4" descr="\\nas\!КИО\412\Олеся\ИП\6-1012.PNG"/>
          <p:cNvPicPr>
            <a:picLocks noChangeAspect="1" noChangeArrowheads="1"/>
          </p:cNvPicPr>
          <p:nvPr/>
        </p:nvPicPr>
        <p:blipFill>
          <a:blip r:embed="rId3" cstate="print"/>
          <a:srcRect b="12766"/>
          <a:stretch>
            <a:fillRect/>
          </a:stretch>
        </p:blipFill>
        <p:spPr bwMode="auto">
          <a:xfrm>
            <a:off x="1115616" y="3933056"/>
            <a:ext cx="3384376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Инвестиционные предложения.</a:t>
            </a:r>
            <a:endParaRPr lang="ru-RU" dirty="0"/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043608" y="620688"/>
          <a:ext cx="7128792" cy="2930371"/>
        </p:xfrm>
        <a:graphic>
          <a:graphicData uri="http://schemas.openxmlformats.org/drawingml/2006/table">
            <a:tbl>
              <a:tblPr/>
              <a:tblGrid>
                <a:gridCol w="3528392"/>
                <a:gridCol w="3600400"/>
              </a:tblGrid>
              <a:tr h="24804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Инвестиционная площадка № 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9.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23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Местоположение: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СП Тоншаловское,</a:t>
                      </a:r>
                      <a:r>
                        <a:rPr lang="ru-RU" sz="120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район д. Большой Двор.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Площадь земельного участка: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1 га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Категория земель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земли сельскохозяйственного назначения.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Разрешенное использование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животноводство.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Удаленность от г. Череповец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6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км.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Инфраструктура: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электроснабжение.</a:t>
                      </a: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043608" y="3613004"/>
          <a:ext cx="7128792" cy="2801928"/>
        </p:xfrm>
        <a:graphic>
          <a:graphicData uri="http://schemas.openxmlformats.org/drawingml/2006/table">
            <a:tbl>
              <a:tblPr/>
              <a:tblGrid>
                <a:gridCol w="3528392"/>
                <a:gridCol w="3600400"/>
              </a:tblGrid>
              <a:tr h="24804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Инвестиционная площадка 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№ 10.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1" marR="6494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538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62150" algn="l"/>
                        </a:tabLst>
                      </a:pP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Местоположение: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СП Тоншаловское, д. Горка.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Площадь земельного участка: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4 687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кв. м.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Категория земель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земли населенных пунктов.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Разрешенное использование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для строительства автосалона.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Удаленность от г. Череповец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5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км.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Инфраструктура: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электроснабжение,  газоснабжение, водоснабжение.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34</a:t>
            </a:fld>
            <a:endParaRPr lang="ru-RU" sz="1200" dirty="0"/>
          </a:p>
        </p:txBody>
      </p:sp>
      <p:pic>
        <p:nvPicPr>
          <p:cNvPr id="12" name="Picture 3" descr="C:\Users\son\Desktop\ИП2\1169 ип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80728"/>
            <a:ext cx="3384375" cy="2415140"/>
          </a:xfrm>
          <a:prstGeom prst="rect">
            <a:avLst/>
          </a:prstGeom>
          <a:noFill/>
        </p:spPr>
      </p:pic>
      <p:pic>
        <p:nvPicPr>
          <p:cNvPr id="13" name="Рисунок 12" descr="200 ип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3933056"/>
            <a:ext cx="3384376" cy="2409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Инвестиционные предложения.</a:t>
            </a:r>
            <a:endParaRPr lang="ru-RU" dirty="0"/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043608" y="620688"/>
          <a:ext cx="7128792" cy="2930371"/>
        </p:xfrm>
        <a:graphic>
          <a:graphicData uri="http://schemas.openxmlformats.org/drawingml/2006/table">
            <a:tbl>
              <a:tblPr/>
              <a:tblGrid>
                <a:gridCol w="3528392"/>
                <a:gridCol w="3600400"/>
              </a:tblGrid>
              <a:tr h="24804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Инвестиционная площадка № 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11.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23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Местоположение: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СП Ирдоматское, д. Борисово.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Площадь земельного участка: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7 га. 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Категория земель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земли населенных пунктов.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Разрешенное использование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комплексное освоение в целях жилищного строительства.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Удаленность от г. Череповец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5 км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Инфраструктура: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электроснабжение.</a:t>
                      </a: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043608" y="3613004"/>
          <a:ext cx="7128792" cy="2801928"/>
        </p:xfrm>
        <a:graphic>
          <a:graphicData uri="http://schemas.openxmlformats.org/drawingml/2006/table">
            <a:tbl>
              <a:tblPr/>
              <a:tblGrid>
                <a:gridCol w="3528392"/>
                <a:gridCol w="3600400"/>
              </a:tblGrid>
              <a:tr h="24804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Инвестиционная площадка 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№ 12.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1" marR="6494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538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62150" algn="l"/>
                        </a:tabLst>
                      </a:pP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Местоположение: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СП Ирдоматское, д. Борисово.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Площадь земельного участка: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2,7 га. 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Категория земель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земли промышленности.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Разрешенное использование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для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строительства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комплекса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для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хранения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переработки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реализации сельскохозяйственной продукции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Удаленность от г. Череповец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,5 км.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Инфраструктура: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электроснабжение.</a:t>
                      </a:r>
                    </a:p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35</a:t>
            </a:fld>
            <a:endParaRPr lang="ru-RU" sz="1200" dirty="0"/>
          </a:p>
        </p:txBody>
      </p:sp>
      <p:pic>
        <p:nvPicPr>
          <p:cNvPr id="13" name="Рисунок 12" descr="борис комплекс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015746"/>
            <a:ext cx="3384376" cy="2413254"/>
          </a:xfrm>
          <a:prstGeom prst="rect">
            <a:avLst/>
          </a:prstGeom>
        </p:spPr>
      </p:pic>
      <p:pic>
        <p:nvPicPr>
          <p:cNvPr id="14" name="Рисунок 13" descr="14-34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3967560"/>
            <a:ext cx="3381099" cy="23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Инвестиционные предложения.</a:t>
            </a:r>
            <a:endParaRPr lang="ru-RU" dirty="0"/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043608" y="620688"/>
          <a:ext cx="7128792" cy="2930371"/>
        </p:xfrm>
        <a:graphic>
          <a:graphicData uri="http://schemas.openxmlformats.org/drawingml/2006/table">
            <a:tbl>
              <a:tblPr/>
              <a:tblGrid>
                <a:gridCol w="3528392"/>
                <a:gridCol w="3600400"/>
              </a:tblGrid>
              <a:tr h="24804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Инвестиционная площадка № 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13.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23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Местоположение: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СП Ирдоматское, д. Борисово.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Площадь земельного участка: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2 га. 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Категория земель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земли промышленности.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Разрешенное использование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для строительства торгово-выставочного комплекса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Удаленность от г. Череповец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,5 км.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Инфраструктура: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электроснабжение.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043608" y="3623015"/>
          <a:ext cx="7128793" cy="2758313"/>
        </p:xfrm>
        <a:graphic>
          <a:graphicData uri="http://schemas.openxmlformats.org/drawingml/2006/table">
            <a:tbl>
              <a:tblPr/>
              <a:tblGrid>
                <a:gridCol w="3528392"/>
                <a:gridCol w="3600401"/>
              </a:tblGrid>
              <a:tr h="28496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Инвестиционная площадка № 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14.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733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Местоположение: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СП Ирдоматское, д. Борисово.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Площадь земельного участка: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2 га. 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Категория земель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земли промышленности.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Разрешенное использование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для строительства торгово-выставочного комплекса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Удаленность от г. Череповец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,5 км.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Инфраструктура: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электроснабжение.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Овал 19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36</a:t>
            </a:fld>
            <a:endParaRPr lang="ru-RU" sz="1200" dirty="0"/>
          </a:p>
        </p:txBody>
      </p:sp>
      <p:pic>
        <p:nvPicPr>
          <p:cNvPr id="15" name="Picture 4" descr="\\nas\!КИО\412\Олеся\ИП\15-34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14919"/>
            <a:ext cx="3384376" cy="2586089"/>
          </a:xfrm>
          <a:prstGeom prst="rect">
            <a:avLst/>
          </a:prstGeom>
          <a:noFill/>
        </p:spPr>
      </p:pic>
      <p:pic>
        <p:nvPicPr>
          <p:cNvPr id="17" name="Рисунок 16" descr="17-4250,51,5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3950308"/>
            <a:ext cx="3396550" cy="23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Инвестиционные предложения.</a:t>
            </a:r>
            <a:endParaRPr lang="ru-RU" dirty="0"/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043608" y="620688"/>
          <a:ext cx="7128792" cy="2930371"/>
        </p:xfrm>
        <a:graphic>
          <a:graphicData uri="http://schemas.openxmlformats.org/drawingml/2006/table">
            <a:tbl>
              <a:tblPr/>
              <a:tblGrid>
                <a:gridCol w="3528392"/>
                <a:gridCol w="3600400"/>
              </a:tblGrid>
              <a:tr h="24804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Инвестиционная площадка № 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15.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23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Местоположение: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СП Ирдоматское, д. Борисово.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Площадь земельного участка: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4,3 га. 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Категория земель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земли промышленности.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Разрешенное использование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гаражные кооперативы, стоянки с гаражами боксового типа, склады и оптовые базы IV-V классов опасности по санитарной классификации, мастерские автосервиса, станции технического обслуживания, автомобильные мойки, автосалоны.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Удаленность от г. Череповец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,5 км.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Инфраструктура: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электроснабжение.</a:t>
                      </a: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043608" y="3623015"/>
          <a:ext cx="7128793" cy="2758313"/>
        </p:xfrm>
        <a:graphic>
          <a:graphicData uri="http://schemas.openxmlformats.org/drawingml/2006/table">
            <a:tbl>
              <a:tblPr/>
              <a:tblGrid>
                <a:gridCol w="3528392"/>
                <a:gridCol w="3600401"/>
              </a:tblGrid>
              <a:tr h="28495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Инвестиционная площадка № 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16.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733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Times New Roman"/>
                        </a:rPr>
                        <a:t>Местоположение: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 СП 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Малечкинское, район д.  Дементьево.</a:t>
                      </a: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Площадь земельного участка: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 4,7 га.</a:t>
                      </a: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Категория земель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: 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земли промышленности.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Разрешенное использование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: строительство производственных объектов (размещение животноводческих или овощеводческих предприятий, переработки и хранения с/</a:t>
                      </a:r>
                      <a:r>
                        <a:rPr lang="ru-RU" sz="1200" dirty="0" err="1" smtClean="0">
                          <a:latin typeface="+mn-lt"/>
                          <a:ea typeface="Calibri"/>
                          <a:cs typeface="Arial"/>
                        </a:rPr>
                        <a:t>х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 продукции, предприятий по деревообработке, легкой или пищевой промышленности). Класс опасности объекта производства - </a:t>
                      </a:r>
                      <a:r>
                        <a:rPr lang="en-US" sz="1200" dirty="0" smtClean="0">
                          <a:latin typeface="+mn-lt"/>
                          <a:ea typeface="Calibri"/>
                          <a:cs typeface="Arial"/>
                        </a:rPr>
                        <a:t>IV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, СЗЗ - 100 м.</a:t>
                      </a: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Удаленность от г. Череповец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: 11 км.</a:t>
                      </a: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Инфраструктура: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 газ, электроснабжение.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8" name="Овал 27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37</a:t>
            </a:fld>
            <a:endParaRPr lang="ru-RU" sz="1200" dirty="0"/>
          </a:p>
        </p:txBody>
      </p:sp>
      <p:pic>
        <p:nvPicPr>
          <p:cNvPr id="22" name="Picture 2" descr="C:\Users\son\Desktop\ИП2\16-3817,19,20,21,22,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047011"/>
            <a:ext cx="3384376" cy="2381989"/>
          </a:xfrm>
          <a:prstGeom prst="rect">
            <a:avLst/>
          </a:prstGeom>
          <a:noFill/>
        </p:spPr>
      </p:pic>
      <p:pic>
        <p:nvPicPr>
          <p:cNvPr id="14" name="Picture 2" descr="C:\Users\son\Desktop\ИП2\1  СП Малечкинское Дементьев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005064"/>
            <a:ext cx="3377284" cy="2322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Инвестиционные предложения.</a:t>
            </a:r>
            <a:endParaRPr lang="ru-RU" dirty="0"/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38</a:t>
            </a:fld>
            <a:endParaRPr lang="ru-RU" sz="1200" dirty="0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043608" y="3573016"/>
          <a:ext cx="7128792" cy="2880320"/>
        </p:xfrm>
        <a:graphic>
          <a:graphicData uri="http://schemas.openxmlformats.org/drawingml/2006/table">
            <a:tbl>
              <a:tblPr/>
              <a:tblGrid>
                <a:gridCol w="3528392"/>
                <a:gridCol w="3600400"/>
              </a:tblGrid>
              <a:tr h="24804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Инвестиционная площадка № 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18.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32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76475" algn="l"/>
                        </a:tabLst>
                        <a:defRPr/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Местоположение: 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СП Климовское, д. Климовское.</a:t>
                      </a: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76475" algn="l"/>
                        </a:tabLst>
                        <a:defRPr/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Площадь земельного участка: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  65,8 га (птицеводческий комплекс промышленных</a:t>
                      </a:r>
                      <a:r>
                        <a:rPr lang="ru-RU" sz="1200" baseline="0" dirty="0" smtClean="0">
                          <a:latin typeface="+mn-lt"/>
                          <a:ea typeface="Calibri"/>
                          <a:cs typeface="Arial"/>
                        </a:rPr>
                        <a:t> зданий и сооружений)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.</a:t>
                      </a: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Категория земель: 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земли под зданиями</a:t>
                      </a:r>
                      <a:r>
                        <a:rPr lang="ru-RU" sz="120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и постройками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2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Разрешенное использование: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размещение объектов сельскохозяйственного назначения </a:t>
                      </a: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II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классов опасности по санитарной классификации.</a:t>
                      </a:r>
                      <a:endParaRPr lang="ru-RU" sz="1200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Удаленность </a:t>
                      </a:r>
                      <a:r>
                        <a:rPr lang="ru-RU" sz="1200" b="1" dirty="0">
                          <a:latin typeface="+mn-lt"/>
                          <a:ea typeface="Calibri"/>
                          <a:cs typeface="Arial"/>
                        </a:rPr>
                        <a:t>от г</a:t>
                      </a:r>
                      <a:r>
                        <a:rPr lang="ru-RU" sz="1200" b="1" dirty="0" smtClean="0">
                          <a:latin typeface="+mn-lt"/>
                          <a:ea typeface="Calibri"/>
                          <a:cs typeface="Arial"/>
                        </a:rPr>
                        <a:t>. Череповец:</a:t>
                      </a:r>
                      <a:r>
                        <a:rPr lang="ru-RU" sz="1200" b="1" baseline="0" dirty="0" smtClean="0">
                          <a:latin typeface="+mn-lt"/>
                          <a:ea typeface="Calibri"/>
                          <a:cs typeface="Arial"/>
                        </a:rPr>
                        <a:t> </a:t>
                      </a:r>
                      <a:r>
                        <a:rPr lang="ru-RU" sz="1200" b="0" baseline="0" dirty="0" smtClean="0">
                          <a:latin typeface="+mn-lt"/>
                          <a:ea typeface="Calibri"/>
                          <a:cs typeface="Arial"/>
                        </a:rPr>
                        <a:t>30</a:t>
                      </a:r>
                      <a:r>
                        <a:rPr lang="ru-RU" sz="1200" b="0" dirty="0" smtClean="0">
                          <a:latin typeface="+mn-lt"/>
                          <a:ea typeface="Calibri"/>
                          <a:cs typeface="Arial"/>
                        </a:rPr>
                        <a:t> к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Arial"/>
                        </a:rPr>
                        <a:t>м.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Инфраструктура: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электроснабжение, водоснабжение, газификация, теплоснабжение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800" i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Возможно использование земель с/</a:t>
                      </a:r>
                      <a:r>
                        <a:rPr lang="ru-RU" sz="1000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х</a:t>
                      </a:r>
                      <a:r>
                        <a:rPr lang="ru-RU" sz="10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назначения общей площадью  150 га, находящиеся в госсобственности. </a:t>
                      </a:r>
                      <a:endParaRPr lang="ru-RU" sz="1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" name="Рисунок 16" descr="C:\Users\odn\AppData\Local\Microsoft\Windows\Temporary Internet Files\Content.Outlook\XI9KC1PJ\Klim2.jpg"/>
          <p:cNvPicPr/>
          <p:nvPr/>
        </p:nvPicPr>
        <p:blipFill>
          <a:blip r:embed="rId2" cstate="print"/>
          <a:srcRect l="18404" t="8868" r="34877" b="24623"/>
          <a:stretch>
            <a:fillRect/>
          </a:stretch>
        </p:blipFill>
        <p:spPr bwMode="auto">
          <a:xfrm>
            <a:off x="1475656" y="3878300"/>
            <a:ext cx="2736304" cy="2520280"/>
          </a:xfrm>
          <a:prstGeom prst="rect">
            <a:avLst/>
          </a:prstGeom>
          <a:noFill/>
        </p:spPr>
      </p:pic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1043608" y="620689"/>
          <a:ext cx="7128792" cy="2880320"/>
        </p:xfrm>
        <a:graphic>
          <a:graphicData uri="http://schemas.openxmlformats.org/drawingml/2006/table">
            <a:tbl>
              <a:tblPr/>
              <a:tblGrid>
                <a:gridCol w="3528392"/>
                <a:gridCol w="3600400"/>
              </a:tblGrid>
              <a:tr h="24380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Инвестиционная площадка № 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17.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365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Местоположение: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СП Тоншаловское, 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р-н д. Большой Двор. 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Площадь земельного участка: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77,8 га.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Категория земель: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земли сельскохозяйственного назначения.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Разрешенное использование: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для строительства объектов сельскохозяйственного производства.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Удаленность от г. Череповец: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км.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Инфраструктура: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электроснабжение, водоснабжение, газоснабжение.</a:t>
                      </a: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" name="Picture 2" descr="\\nas\!КИО\412\Олеся\ИП\5-77,8 г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4242" y="900794"/>
            <a:ext cx="3384376" cy="25570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Инвестиционные предложения.</a:t>
            </a:r>
            <a:endParaRPr lang="ru-RU" dirty="0"/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39</a:t>
            </a:fld>
            <a:endParaRPr lang="ru-RU" sz="1200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043608" y="3429000"/>
          <a:ext cx="7128792" cy="2858090"/>
        </p:xfrm>
        <a:graphic>
          <a:graphicData uri="http://schemas.openxmlformats.org/drawingml/2006/table">
            <a:tbl>
              <a:tblPr/>
              <a:tblGrid>
                <a:gridCol w="3528392"/>
                <a:gridCol w="3600400"/>
              </a:tblGrid>
              <a:tr h="24804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rgbClr val="FFFFFF"/>
                          </a:solidFill>
                          <a:latin typeface="+mn-lt"/>
                          <a:ea typeface="Calibri"/>
                          <a:cs typeface="Times New Roman"/>
                        </a:rPr>
                        <a:t>Инвестиционное предложение № 2.</a:t>
                      </a:r>
                      <a:endParaRPr lang="ru-RU" sz="12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941" marR="6494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10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62150" algn="l"/>
                        </a:tabLst>
                      </a:pPr>
                      <a:endParaRPr lang="ru-RU" sz="14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Местоположение: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МО Югское,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Шалимовский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с/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д. Шалимово, ул. Полевая, д. 2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Объект муниципального имущества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Здание школы, площадью  2054,9 кв.м. с земельным участком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Аукцион по продаже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по мере поступления заявок (включено в прогнозный план приватизации). 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Рисунок 11" descr="\\Nas\!кио\407 (74) каб\!! КАЗНА ФОТО\! ЮГСКОЕ МО\Шалимовская школа\IMG_02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766810"/>
            <a:ext cx="3384376" cy="2470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1043608" y="620688"/>
          <a:ext cx="7128792" cy="2736355"/>
        </p:xfrm>
        <a:graphic>
          <a:graphicData uri="http://schemas.openxmlformats.org/drawingml/2006/table">
            <a:tbl>
              <a:tblPr/>
              <a:tblGrid>
                <a:gridCol w="3528392"/>
                <a:gridCol w="3600400"/>
              </a:tblGrid>
              <a:tr h="24804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Инвестиционное предложение </a:t>
                      </a:r>
                      <a:r>
                        <a:rPr lang="ru-RU" sz="1200" b="1" i="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1200" b="1" i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1.</a:t>
                      </a:r>
                      <a:endParaRPr lang="ru-RU" sz="12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883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Наименование объекта: 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здание </a:t>
                      </a:r>
                      <a:r>
                        <a:rPr lang="ru-RU" sz="1200" dirty="0" err="1" smtClean="0">
                          <a:latin typeface="+mn-lt"/>
                          <a:ea typeface="Times New Roman"/>
                          <a:cs typeface="Times New Roman"/>
                        </a:rPr>
                        <a:t>Аксеновского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 клуба с земельным участком 863 кв.м.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Местоположение: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 Югское МО, д. Мусора д.2.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Площадь, этажность: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 269,7 кв. м, 1 этаж.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Удаленность от г. Череповца: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 51 км.</a:t>
                      </a:r>
                    </a:p>
                    <a:p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Инфраструктура объекта: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 электроснабжение.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6" name="Рисунок 15" descr="Аксеновский клуб. Мусор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7416" y="980728"/>
            <a:ext cx="3419828" cy="2280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/>
          <p:cNvGrpSpPr/>
          <p:nvPr/>
        </p:nvGrpSpPr>
        <p:grpSpPr>
          <a:xfrm>
            <a:off x="5072066" y="2204864"/>
            <a:ext cx="3964318" cy="3786214"/>
            <a:chOff x="5148064" y="2276872"/>
            <a:chExt cx="3777988" cy="3647288"/>
          </a:xfrm>
        </p:grpSpPr>
        <p:pic>
          <p:nvPicPr>
            <p:cNvPr id="32" name="Рисунок 31" descr="Схема После_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64088" y="2276872"/>
              <a:ext cx="3353770" cy="3647288"/>
            </a:xfrm>
            <a:prstGeom prst="rect">
              <a:avLst/>
            </a:prstGeom>
          </p:spPr>
        </p:pic>
        <p:sp>
          <p:nvSpPr>
            <p:cNvPr id="33" name="Пятиугольник 32"/>
            <p:cNvSpPr/>
            <p:nvPr/>
          </p:nvSpPr>
          <p:spPr>
            <a:xfrm>
              <a:off x="7965430" y="2852936"/>
              <a:ext cx="960622" cy="346791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 smtClean="0"/>
                <a:t>Вологда</a:t>
              </a:r>
            </a:p>
            <a:p>
              <a:pPr algn="ctr"/>
              <a:r>
                <a:rPr lang="ru-RU" sz="1000" b="1" dirty="0" smtClean="0"/>
                <a:t>130 км</a:t>
              </a:r>
              <a:endParaRPr lang="ru-RU" sz="1000" b="1" dirty="0"/>
            </a:p>
          </p:txBody>
        </p:sp>
        <p:sp>
          <p:nvSpPr>
            <p:cNvPr id="34" name="Пятиугольник 33"/>
            <p:cNvSpPr/>
            <p:nvPr/>
          </p:nvSpPr>
          <p:spPr>
            <a:xfrm flipH="1">
              <a:off x="5148064" y="2852936"/>
              <a:ext cx="960622" cy="346791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 smtClean="0"/>
                <a:t>С.Петербург</a:t>
              </a:r>
            </a:p>
            <a:p>
              <a:pPr algn="ctr"/>
              <a:r>
                <a:rPr lang="ru-RU" sz="1000" b="1" dirty="0" smtClean="0"/>
                <a:t>550 км</a:t>
              </a:r>
              <a:endParaRPr lang="ru-RU" sz="1000" b="1" dirty="0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Географическое положение.</a:t>
            </a:r>
            <a:endParaRPr lang="ru-RU" dirty="0"/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pic>
        <p:nvPicPr>
          <p:cNvPr id="7" name="Рисунок 6" descr="C:\Users\piv\Desktop\карта области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620688"/>
            <a:ext cx="439248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07504" y="3014882"/>
            <a:ext cx="4824536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200" dirty="0" smtClean="0"/>
              <a:t>Череповецкий район расположен на юго-западе Вологодской области. </a:t>
            </a:r>
            <a:r>
              <a:rPr lang="ru-RU" sz="1200" dirty="0" smtClean="0">
                <a:cs typeface="Times New Roman" pitchFamily="18" charset="0"/>
              </a:rPr>
              <a:t>Граничит с Устюженским, Кадуйским, Белозерским, Кирилловским и Шекснинским районами Вологодской области, на юге район граничит с Весьегонским районом Тверской области, а также с Брейтовским и Пошехонским районами Ярославской области. </a:t>
            </a:r>
          </a:p>
          <a:p>
            <a:pPr algn="just">
              <a:spcAft>
                <a:spcPts val="600"/>
              </a:spcAft>
            </a:pPr>
            <a:r>
              <a:rPr lang="ru-RU" sz="1200" dirty="0" smtClean="0"/>
              <a:t>Административный центр района – город Череповец. Расстояние по автодорогам от города Череповца до конечных населенных пунктов на восток – 12 км, на юго-восток – 85 км, на юго-запад – 110 км, на северо-запад – 58 км.</a:t>
            </a:r>
          </a:p>
          <a:p>
            <a:pPr algn="just">
              <a:spcAft>
                <a:spcPts val="600"/>
              </a:spcAft>
            </a:pPr>
            <a:r>
              <a:rPr lang="ru-RU" sz="1200" dirty="0" smtClean="0"/>
              <a:t>Площадь района составляет 7,65 тысяч квадратных километров (5,2% территории области). </a:t>
            </a:r>
          </a:p>
          <a:p>
            <a:pPr algn="just">
              <a:spcAft>
                <a:spcPts val="600"/>
              </a:spcAft>
              <a:defRPr/>
            </a:pPr>
            <a:r>
              <a:rPr lang="ru-RU" sz="1200" dirty="0" smtClean="0"/>
              <a:t>Выгода географического положения района заключается в непосредственной близости к главному промышленному центру области – городу Череповец, индустриальным паркам «Шексна» и «Череповец», административному центру области городу Вологда и точке пересечении всех «коридоров развития», определенных Стратегией развития области.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857752" y="642919"/>
            <a:ext cx="4143404" cy="146193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1200" dirty="0" smtClean="0">
                <a:cs typeface="Times New Roman" pitchFamily="18" charset="0"/>
              </a:rPr>
              <a:t>В состав Череповецкого муниципального района входит 13 муниципальных образований: </a:t>
            </a:r>
          </a:p>
          <a:p>
            <a:pPr indent="-180975" algn="just">
              <a:spcAft>
                <a:spcPts val="300"/>
              </a:spcAft>
              <a:buFont typeface="Calibri" pitchFamily="34" charset="0"/>
              <a:buChar char="–"/>
            </a:pPr>
            <a:r>
              <a:rPr lang="ru-RU" sz="1200" dirty="0" smtClean="0">
                <a:cs typeface="Times New Roman" pitchFamily="18" charset="0"/>
              </a:rPr>
              <a:t>10 сельских поселений</a:t>
            </a:r>
            <a:r>
              <a:rPr lang="en-US" sz="1200" dirty="0" smtClean="0">
                <a:cs typeface="Times New Roman" pitchFamily="18" charset="0"/>
              </a:rPr>
              <a:t>:</a:t>
            </a:r>
            <a:r>
              <a:rPr lang="ru-RU" sz="1200" dirty="0" smtClean="0">
                <a:cs typeface="Times New Roman" pitchFamily="18" charset="0"/>
              </a:rPr>
              <a:t> Абакановское, Ирдоматское, Климовское, Малечкинское, Нелазское,</a:t>
            </a:r>
            <a:r>
              <a:rPr lang="en-US" sz="1200" dirty="0" smtClean="0">
                <a:cs typeface="Times New Roman" pitchFamily="18" charset="0"/>
              </a:rPr>
              <a:t> </a:t>
            </a:r>
            <a:r>
              <a:rPr lang="ru-RU" sz="1200" dirty="0" smtClean="0">
                <a:cs typeface="Times New Roman" pitchFamily="18" charset="0"/>
              </a:rPr>
              <a:t>Судское, Тоншаловское, </a:t>
            </a:r>
            <a:r>
              <a:rPr lang="ru-RU" sz="1200" spc="100" dirty="0" smtClean="0">
                <a:cs typeface="Times New Roman" pitchFamily="18" charset="0"/>
              </a:rPr>
              <a:t>Уломское, </a:t>
            </a:r>
            <a:r>
              <a:rPr lang="ru-RU" sz="1200" dirty="0" smtClean="0">
                <a:cs typeface="Times New Roman" pitchFamily="18" charset="0"/>
              </a:rPr>
              <a:t>Ягановское, Яргомжское;</a:t>
            </a:r>
          </a:p>
          <a:p>
            <a:pPr indent="-180975" algn="just">
              <a:spcAft>
                <a:spcPts val="300"/>
              </a:spcAft>
              <a:buFont typeface="Calibri" pitchFamily="34" charset="0"/>
              <a:buChar char="–"/>
            </a:pPr>
            <a:r>
              <a:rPr lang="ru-RU" sz="1200" dirty="0" smtClean="0">
                <a:cs typeface="Times New Roman" pitchFamily="18" charset="0"/>
              </a:rPr>
              <a:t>З муниципальных образования</a:t>
            </a:r>
            <a:r>
              <a:rPr lang="en-US" sz="1200" dirty="0" smtClean="0">
                <a:cs typeface="Times New Roman" pitchFamily="18" charset="0"/>
              </a:rPr>
              <a:t>:</a:t>
            </a:r>
            <a:r>
              <a:rPr lang="ru-RU" sz="1200" dirty="0" smtClean="0">
                <a:cs typeface="Times New Roman" pitchFamily="18" charset="0"/>
              </a:rPr>
              <a:t> Воскресенское, Мяксинское</a:t>
            </a:r>
            <a:r>
              <a:rPr lang="en-US" sz="1200" dirty="0" smtClean="0">
                <a:cs typeface="Times New Roman" pitchFamily="18" charset="0"/>
              </a:rPr>
              <a:t> </a:t>
            </a:r>
            <a:r>
              <a:rPr lang="ru-RU" sz="1200" dirty="0" smtClean="0">
                <a:cs typeface="Times New Roman" pitchFamily="18" charset="0"/>
              </a:rPr>
              <a:t>и Югское.</a:t>
            </a:r>
          </a:p>
        </p:txBody>
      </p:sp>
      <p:sp>
        <p:nvSpPr>
          <p:cNvPr id="14" name="Пятиугольник 13"/>
          <p:cNvSpPr/>
          <p:nvPr/>
        </p:nvSpPr>
        <p:spPr>
          <a:xfrm rot="3600682">
            <a:off x="7284118" y="5791758"/>
            <a:ext cx="1008112" cy="36004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/>
              <a:t>Москва</a:t>
            </a:r>
          </a:p>
          <a:p>
            <a:pPr algn="ctr"/>
            <a:r>
              <a:rPr lang="ru-RU" sz="1000" b="1" dirty="0" smtClean="0"/>
              <a:t>500 км</a:t>
            </a:r>
            <a:endParaRPr lang="ru-RU" sz="1000" b="1" dirty="0"/>
          </a:p>
        </p:txBody>
      </p:sp>
      <p:sp>
        <p:nvSpPr>
          <p:cNvPr id="23" name="Овал 22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4</a:t>
            </a:fld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Инвестиционные предложения.</a:t>
            </a:r>
            <a:endParaRPr lang="ru-RU" dirty="0"/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043608" y="642918"/>
          <a:ext cx="7128792" cy="2858090"/>
        </p:xfrm>
        <a:graphic>
          <a:graphicData uri="http://schemas.openxmlformats.org/drawingml/2006/table">
            <a:tbl>
              <a:tblPr/>
              <a:tblGrid>
                <a:gridCol w="3542555"/>
                <a:gridCol w="3586237"/>
              </a:tblGrid>
              <a:tr h="24804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rgbClr val="FFFFFF"/>
                          </a:solidFill>
                          <a:latin typeface="+mn-lt"/>
                          <a:ea typeface="Calibri"/>
                          <a:cs typeface="Times New Roman"/>
                        </a:rPr>
                        <a:t>Инвестиционное предложение № 3.</a:t>
                      </a:r>
                      <a:endParaRPr lang="ru-RU" sz="12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941" marR="6494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10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62150" algn="l"/>
                        </a:tabLst>
                      </a:pPr>
                      <a:endParaRPr lang="ru-RU" sz="14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Местоположение: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СП Судское, п. Суда, 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ул. Заболотная, д. 1, пом.4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Объект муниципального имущества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Помещение (площадь 142 кв.м.), этаж 2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Аукцион по продаже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по мере поступления заявок (включено в прогнозный план приватизации).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i="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" name="Рисунок 14" descr="\\Nas\!кио\407 (74) каб\!! КАЗНА ФОТО\! СУДСКОЕ СП\Суда, Заболотная 1\IMG_783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4242" y="943224"/>
            <a:ext cx="338437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043608" y="3573016"/>
          <a:ext cx="7128792" cy="2858090"/>
        </p:xfrm>
        <a:graphic>
          <a:graphicData uri="http://schemas.openxmlformats.org/drawingml/2006/table">
            <a:tbl>
              <a:tblPr/>
              <a:tblGrid>
                <a:gridCol w="3528392"/>
                <a:gridCol w="3600400"/>
              </a:tblGrid>
              <a:tr h="24804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rgbClr val="FFFFFF"/>
                          </a:solidFill>
                          <a:latin typeface="+mn-lt"/>
                          <a:ea typeface="Calibri"/>
                          <a:cs typeface="Times New Roman"/>
                        </a:rPr>
                        <a:t>Инвестиционное предложение № 4.</a:t>
                      </a:r>
                      <a:endParaRPr lang="ru-RU" sz="12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941" marR="6494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10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62150" algn="l"/>
                        </a:tabLst>
                      </a:pPr>
                      <a:endParaRPr lang="ru-RU" sz="14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Местоположение: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СП Судское, п. Суда, 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ул. Заболотная,  д. 1, пом.6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Объект муниципального имущества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Помещение (площадь 64,5 кв.м.), этаж 2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Аукцион по продаже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по мере поступления заявок (включено в прогнозный план приватизации).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i="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8" name="Рисунок 17" descr="\\Nas\!кио\407 (74) каб\!! КАЗНА ФОТО\! СУДСКОЕ СП\Суда, Заболотная 1\IMG_60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861048"/>
            <a:ext cx="3384375" cy="25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Овал 29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40</a:t>
            </a:fld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Инвестиционные предложения.</a:t>
            </a:r>
            <a:endParaRPr lang="ru-RU" dirty="0"/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043608" y="642918"/>
          <a:ext cx="7128792" cy="2858090"/>
        </p:xfrm>
        <a:graphic>
          <a:graphicData uri="http://schemas.openxmlformats.org/drawingml/2006/table">
            <a:tbl>
              <a:tblPr/>
              <a:tblGrid>
                <a:gridCol w="3542555"/>
                <a:gridCol w="3586237"/>
              </a:tblGrid>
              <a:tr h="24804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rgbClr val="FFFFFF"/>
                          </a:solidFill>
                          <a:latin typeface="+mn-lt"/>
                          <a:ea typeface="Calibri"/>
                          <a:cs typeface="Times New Roman"/>
                        </a:rPr>
                        <a:t>Инвестиционное предложение № 5.</a:t>
                      </a:r>
                      <a:endParaRPr lang="ru-RU" sz="12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941" marR="6494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10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62150" algn="l"/>
                        </a:tabLst>
                      </a:pPr>
                      <a:endParaRPr lang="ru-RU" sz="14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Местоположение: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СП Судское, п. Кривец, 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ул. Заря Коммунизма, д. 40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Объект муниципального имущества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Пищеблок площадью  51,1 кв.м. с  земельным участком,  площадью  1 003 кв.м.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Аукцион по продаже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по мере поступления заявок (включено в прогнозный план приватизации). </a:t>
                      </a:r>
                      <a:endParaRPr lang="ru-RU" sz="12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043608" y="3573016"/>
          <a:ext cx="7128792" cy="2858090"/>
        </p:xfrm>
        <a:graphic>
          <a:graphicData uri="http://schemas.openxmlformats.org/drawingml/2006/table">
            <a:tbl>
              <a:tblPr/>
              <a:tblGrid>
                <a:gridCol w="3542555"/>
                <a:gridCol w="3586237"/>
              </a:tblGrid>
              <a:tr h="24804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rgbClr val="FFFFFF"/>
                          </a:solidFill>
                          <a:latin typeface="+mn-lt"/>
                          <a:ea typeface="Calibri"/>
                          <a:cs typeface="Times New Roman"/>
                        </a:rPr>
                        <a:t>Инвестиционное предложение № 6.</a:t>
                      </a:r>
                      <a:endParaRPr lang="ru-RU" sz="12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941" marR="6494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10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62150" algn="l"/>
                        </a:tabLst>
                      </a:pPr>
                      <a:endParaRPr lang="ru-RU" sz="14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Местоположение: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СП Уломское, д. Ягница, 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ул. Журавлевская, д. 23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Объект муниципального имущества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Здание детского сада, площадью  403,9 кв.м. с земельным участком, площадью  1720 кв.м.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Аукцион по продаже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по мере поступления заявок (включено в прогнозный план приватизации). </a:t>
                      </a:r>
                      <a:endParaRPr lang="ru-RU" sz="1200" i="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3" name="Рисунок 12" descr="\\Nas\!кио\407 (74) каб\!! КАЗНА ФОТО\! СУДСКОЕ СП\Кривецкий детский дом\IMG_61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34598"/>
            <a:ext cx="338437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\\Nas\!кио\407 (74) каб\!! КАЗНА ФОТО\! ЯГНИЦКОЕ СП\Детский сад Ягница, Журавлевская, д.23\IMG_879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933056"/>
            <a:ext cx="338437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Овал 18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41</a:t>
            </a:fld>
            <a:endParaRPr lang="ru-RU" sz="12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Инвестиционные предложения.</a:t>
            </a:r>
            <a:endParaRPr lang="ru-RU" dirty="0"/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43608" y="642918"/>
          <a:ext cx="7128792" cy="2858090"/>
        </p:xfrm>
        <a:graphic>
          <a:graphicData uri="http://schemas.openxmlformats.org/drawingml/2006/table">
            <a:tbl>
              <a:tblPr/>
              <a:tblGrid>
                <a:gridCol w="3542555"/>
                <a:gridCol w="3586237"/>
              </a:tblGrid>
              <a:tr h="24804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rgbClr val="FFFFFF"/>
                          </a:solidFill>
                          <a:latin typeface="+mn-lt"/>
                          <a:ea typeface="Calibri"/>
                          <a:cs typeface="Times New Roman"/>
                        </a:rPr>
                        <a:t>Инвестиционное предложение № 7.</a:t>
                      </a:r>
                      <a:endParaRPr lang="ru-RU" sz="12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941" marR="6494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10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62150" algn="l"/>
                        </a:tabLst>
                      </a:pPr>
                      <a:endParaRPr lang="ru-RU" sz="14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Местоположение: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СП Судское, пос. Кривец, 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ул. Заря, д.40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Объект муниципального имущества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Здание детского сада, площадью  250,3 кв.м. с земельным участком 320 кв.м.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Аукцион по продаже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по мере поступления заявок (включено в прогнозный план приватизации). 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043608" y="3573016"/>
          <a:ext cx="7128792" cy="2858090"/>
        </p:xfrm>
        <a:graphic>
          <a:graphicData uri="http://schemas.openxmlformats.org/drawingml/2006/table">
            <a:tbl>
              <a:tblPr/>
              <a:tblGrid>
                <a:gridCol w="3542555"/>
                <a:gridCol w="3586237"/>
              </a:tblGrid>
              <a:tr h="24804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rgbClr val="FFFFFF"/>
                          </a:solidFill>
                          <a:latin typeface="+mn-lt"/>
                          <a:ea typeface="Calibri"/>
                          <a:cs typeface="Times New Roman"/>
                        </a:rPr>
                        <a:t>Инвестиционное предложение № 8.</a:t>
                      </a:r>
                      <a:endParaRPr lang="ru-RU" sz="12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941" marR="6494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10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62150" algn="l"/>
                        </a:tabLst>
                      </a:pPr>
                      <a:endParaRPr lang="ru-RU" sz="14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Местоположение: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СП Судское, пос. Суда, 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ул. Детская, д. 14а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Объект муниципального имущества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Здание производственного класса, площадью  200,6 кв.м. с земельным участком 560 кв.м.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Аукцион по продаже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по мере поступления заявок (включено в прогнозный план приватизации). </a:t>
                      </a:r>
                      <a:endParaRPr lang="ru-RU" sz="12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Овал 10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42</a:t>
            </a:fld>
            <a:endParaRPr lang="ru-RU" sz="1200" dirty="0"/>
          </a:p>
        </p:txBody>
      </p:sp>
      <p:pic>
        <p:nvPicPr>
          <p:cNvPr id="12" name="Рисунок 11" descr="\\Nas\!кио\407 (74) каб\!! КАЗНА ФОТО\! СУДСКОЕ СП\Кривецкий детский дом\IMG_61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37598"/>
            <a:ext cx="338437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\\Nas\!кио\407 (74) каб\!! КАЗНА ФОТО\! СУДСКОЕ СП\Здание Суда Детская 14 а, переданное в 2012 г от Судской СОШ № 1\IMG_12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861048"/>
            <a:ext cx="338437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Инвестиционные предложения.</a:t>
            </a:r>
            <a:endParaRPr lang="ru-RU" dirty="0"/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43608" y="642918"/>
          <a:ext cx="7128792" cy="2858090"/>
        </p:xfrm>
        <a:graphic>
          <a:graphicData uri="http://schemas.openxmlformats.org/drawingml/2006/table">
            <a:tbl>
              <a:tblPr/>
              <a:tblGrid>
                <a:gridCol w="3542555"/>
                <a:gridCol w="3586237"/>
              </a:tblGrid>
              <a:tr h="24804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rgbClr val="FFFFFF"/>
                          </a:solidFill>
                          <a:latin typeface="+mn-lt"/>
                          <a:ea typeface="Calibri"/>
                          <a:cs typeface="Times New Roman"/>
                        </a:rPr>
                        <a:t>Инвестиционное предложение № 9.</a:t>
                      </a:r>
                      <a:endParaRPr lang="ru-RU" sz="12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941" marR="6494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10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62150" algn="l"/>
                        </a:tabLst>
                      </a:pPr>
                      <a:endParaRPr lang="ru-RU" sz="14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Местоположение: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СП Нелазское, д. Шулма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Объект муниципального имущества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Здание проходной, площадью  13,1 кв.м. с земельным участком 12 000 кв.м.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Аукцион по продаже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по мере поступления заявок (включено в прогнозный план приватизации). 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043608" y="3573016"/>
          <a:ext cx="7128792" cy="2858090"/>
        </p:xfrm>
        <a:graphic>
          <a:graphicData uri="http://schemas.openxmlformats.org/drawingml/2006/table">
            <a:tbl>
              <a:tblPr/>
              <a:tblGrid>
                <a:gridCol w="3542555"/>
                <a:gridCol w="3586237"/>
              </a:tblGrid>
              <a:tr h="24804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rgbClr val="FFFFFF"/>
                          </a:solidFill>
                          <a:latin typeface="+mn-lt"/>
                          <a:ea typeface="Calibri"/>
                          <a:cs typeface="Times New Roman"/>
                        </a:rPr>
                        <a:t>Инвестиционное предложение № 10.</a:t>
                      </a:r>
                      <a:endParaRPr lang="ru-RU" sz="12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941" marR="6494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10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62150" algn="l"/>
                        </a:tabLst>
                      </a:pPr>
                      <a:endParaRPr lang="ru-RU" sz="14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Местоположение: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СП Нелазское, д. Шулма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Объект муниципального имущества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Здание водоочистной станции, площадью  1655,7 кв.м. с земельным участком 22 521 кв.м.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Аукцион по продаже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по мере поступления заявок (включено в прогнозный план приватизации). </a:t>
                      </a:r>
                      <a:endParaRPr lang="ru-RU" sz="12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Овал 8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43</a:t>
            </a:fld>
            <a:endParaRPr lang="ru-RU" sz="1200" dirty="0"/>
          </a:p>
        </p:txBody>
      </p:sp>
      <p:pic>
        <p:nvPicPr>
          <p:cNvPr id="12" name="Рисунок 11" descr="\\Nas\!кио\407 (74) каб\!! КАЗНА ФОТО\! НЕЛАЗСКОЕ СП\Шулма, Кошельков ИП\IMG_706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43224"/>
            <a:ext cx="338437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\\Nas\!кио\407 (74) каб\!! КАЗНА ФОТО\! НЕЛАЗСКОЕ СП\Здание водоочистной станции п.Шулма\12.04.2016\IMG_256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895552"/>
            <a:ext cx="338437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Инвестиционные предложения.</a:t>
            </a:r>
            <a:endParaRPr lang="ru-RU" dirty="0"/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44</a:t>
            </a:fld>
            <a:endParaRPr lang="ru-RU" sz="1200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043608" y="3571876"/>
          <a:ext cx="7128792" cy="2801928"/>
        </p:xfrm>
        <a:graphic>
          <a:graphicData uri="http://schemas.openxmlformats.org/drawingml/2006/table">
            <a:tbl>
              <a:tblPr/>
              <a:tblGrid>
                <a:gridCol w="3528392"/>
                <a:gridCol w="3600400"/>
              </a:tblGrid>
              <a:tr h="248044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rgbClr val="FFFFFF"/>
                          </a:solidFill>
                          <a:latin typeface="+mn-lt"/>
                          <a:ea typeface="Calibri"/>
                          <a:cs typeface="Times New Roman"/>
                        </a:rPr>
                        <a:t>Инвестиционное предложение № 12.</a:t>
                      </a:r>
                      <a:endParaRPr lang="ru-RU" sz="1200" i="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941" marR="6494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538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62150" algn="l"/>
                        </a:tabLst>
                      </a:pPr>
                      <a:endParaRPr lang="ru-RU" sz="12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1" marR="6494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Местоположение:</a:t>
                      </a:r>
                      <a:r>
                        <a:rPr lang="ru-RU" sz="12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МО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Воскресенское, 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д.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Трофимово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д. 19.</a:t>
                      </a:r>
                    </a:p>
                    <a:p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Объект муниципального имущества</a:t>
                      </a:r>
                      <a:r>
                        <a:rPr lang="ru-RU" sz="12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Здание Аннинской сельской администрации с земельным участком, площадь 150,7 кв.м.</a:t>
                      </a:r>
                      <a:endParaRPr lang="ru-RU" sz="1200" i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Аукцион по продаже</a:t>
                      </a:r>
                      <a:r>
                        <a:rPr lang="ru-RU" sz="12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по мере поступления заявок</a:t>
                      </a:r>
                      <a:r>
                        <a:rPr lang="ru-RU" sz="12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2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включено</a:t>
                      </a:r>
                      <a:r>
                        <a:rPr lang="ru-RU" sz="12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в прогнозный план приватизации)</a:t>
                      </a:r>
                      <a:r>
                        <a:rPr lang="ru-RU" sz="12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200" i="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endParaRPr lang="ru-RU" sz="12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" name="Рисунок 13" descr="Здание Аннинской администрации Воскресенское МО.JPG"/>
          <p:cNvPicPr>
            <a:picLocks noChangeAspect="1"/>
          </p:cNvPicPr>
          <p:nvPr/>
        </p:nvPicPr>
        <p:blipFill>
          <a:blip r:embed="rId2" cstate="print"/>
          <a:srcRect b="8031"/>
          <a:stretch>
            <a:fillRect/>
          </a:stretch>
        </p:blipFill>
        <p:spPr>
          <a:xfrm>
            <a:off x="1115616" y="3869674"/>
            <a:ext cx="3384376" cy="2448272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043608" y="620688"/>
          <a:ext cx="7128792" cy="2880320"/>
        </p:xfrm>
        <a:graphic>
          <a:graphicData uri="http://schemas.openxmlformats.org/drawingml/2006/table">
            <a:tbl>
              <a:tblPr/>
              <a:tblGrid>
                <a:gridCol w="3528392"/>
                <a:gridCol w="3600400"/>
              </a:tblGrid>
              <a:tr h="25233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Инвестиционное предложение </a:t>
                      </a:r>
                      <a:r>
                        <a:rPr lang="ru-RU" sz="1200" b="1" i="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1200" b="1" i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11.</a:t>
                      </a:r>
                      <a:endParaRPr lang="ru-RU" sz="12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279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Местоположение: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МО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Воскресенское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д. Поповка.</a:t>
                      </a:r>
                    </a:p>
                    <a:p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Объект муниципального имущества</a:t>
                      </a:r>
                      <a:r>
                        <a:rPr lang="ru-RU" sz="12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Здание больницы, площадь 416,8 кв.м, с земельным участком.</a:t>
                      </a:r>
                      <a:endParaRPr lang="ru-RU" sz="1200" i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Аукцион по продаже</a:t>
                      </a:r>
                      <a:r>
                        <a:rPr lang="ru-RU" sz="12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по мере поступления заявок</a:t>
                      </a:r>
                      <a:r>
                        <a:rPr lang="ru-RU" sz="12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2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включено</a:t>
                      </a:r>
                      <a:r>
                        <a:rPr lang="ru-RU" sz="12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в прогнозный план приватизации)</a:t>
                      </a:r>
                      <a:r>
                        <a:rPr lang="ru-RU" sz="12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200" i="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Рисунок 10" descr="Больница д. Попов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3990" y="1172510"/>
            <a:ext cx="3404628" cy="2064062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Инвестиционные предложения.</a:t>
            </a:r>
            <a:endParaRPr lang="ru-RU" dirty="0"/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1043608" y="642918"/>
          <a:ext cx="7128792" cy="2930098"/>
        </p:xfrm>
        <a:graphic>
          <a:graphicData uri="http://schemas.openxmlformats.org/drawingml/2006/table">
            <a:tbl>
              <a:tblPr/>
              <a:tblGrid>
                <a:gridCol w="3528392"/>
                <a:gridCol w="3600400"/>
              </a:tblGrid>
              <a:tr h="26560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Инвестиционное предложение </a:t>
                      </a:r>
                      <a:r>
                        <a:rPr lang="ru-RU" sz="1200" b="1" i="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1200" b="1" i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13.</a:t>
                      </a:r>
                      <a:endParaRPr lang="ru-RU" sz="12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644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Местоположение: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СП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Яргомжское, д. Ботово, ул. Ленина, д. 21.</a:t>
                      </a:r>
                    </a:p>
                    <a:p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Объект муниципального имущества</a:t>
                      </a:r>
                      <a:r>
                        <a:rPr lang="ru-RU" sz="12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Нежилое помещение № 2 здание амбулатории (площадь 116,1 кв.м.).</a:t>
                      </a:r>
                      <a:endParaRPr lang="ru-RU" sz="1200" i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Аукцион по продаже</a:t>
                      </a:r>
                      <a:r>
                        <a:rPr lang="ru-RU" sz="12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по мере поступления заявок</a:t>
                      </a:r>
                      <a:r>
                        <a:rPr lang="ru-RU" sz="12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2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включено</a:t>
                      </a:r>
                      <a:r>
                        <a:rPr lang="ru-RU" sz="12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в прогнозный план приватизации)</a:t>
                      </a:r>
                      <a:r>
                        <a:rPr lang="ru-RU" sz="12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200" i="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endParaRPr lang="ru-RU" sz="1200" i="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" name="Рисунок 14" descr="\\Nas\!кио\407 (74) каб\!! КАЗНА ФОТО\Ленина 21 проверка (Ботово)\IMG_57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30336"/>
            <a:ext cx="3401559" cy="2570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Овал 18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45</a:t>
            </a:fld>
            <a:endParaRPr lang="ru-RU" sz="1200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043608" y="3644973"/>
          <a:ext cx="7128792" cy="2736355"/>
        </p:xfrm>
        <a:graphic>
          <a:graphicData uri="http://schemas.openxmlformats.org/drawingml/2006/table">
            <a:tbl>
              <a:tblPr/>
              <a:tblGrid>
                <a:gridCol w="3528392"/>
                <a:gridCol w="3600400"/>
              </a:tblGrid>
              <a:tr h="24804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Инвестиционное предложение </a:t>
                      </a:r>
                      <a:r>
                        <a:rPr lang="ru-RU" sz="1200" b="1" i="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1200" b="1" i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14.</a:t>
                      </a:r>
                      <a:endParaRPr lang="ru-RU" sz="12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883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Наименование объекта: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 здание интерната.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Местоположение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: СП Уломское, д. Коротово, ул. Ленина д.14а.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Площадь, этажность: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 677 кв. м, 2 этажа.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Производственные мощности: </a:t>
                      </a:r>
                      <a:endParaRPr lang="ru-RU" sz="12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(назначение: непроизводственное).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Удаленность от г. Череповца: 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70 км.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Инфраструктура объекта:  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тепловые сети, </a:t>
                      </a:r>
                      <a:r>
                        <a:rPr lang="ru-RU" sz="1200" dirty="0" err="1" smtClean="0">
                          <a:latin typeface="+mn-lt"/>
                          <a:ea typeface="Times New Roman"/>
                          <a:cs typeface="Times New Roman"/>
                        </a:rPr>
                        <a:t>водопрвод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.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8" name="Рисунок 17" descr="DSC05207"/>
          <p:cNvPicPr/>
          <p:nvPr/>
        </p:nvPicPr>
        <p:blipFill>
          <a:blip r:embed="rId3" cstate="print"/>
          <a:srcRect t="7203" b="2729"/>
          <a:stretch>
            <a:fillRect/>
          </a:stretch>
        </p:blipFill>
        <p:spPr bwMode="auto">
          <a:xfrm>
            <a:off x="1097794" y="3950308"/>
            <a:ext cx="3402197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Инвестиционные предложения.</a:t>
            </a:r>
            <a:endParaRPr lang="ru-RU" dirty="0"/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043608" y="3500957"/>
          <a:ext cx="7128792" cy="2736355"/>
        </p:xfrm>
        <a:graphic>
          <a:graphicData uri="http://schemas.openxmlformats.org/drawingml/2006/table">
            <a:tbl>
              <a:tblPr/>
              <a:tblGrid>
                <a:gridCol w="3528392"/>
                <a:gridCol w="3600400"/>
              </a:tblGrid>
              <a:tr h="24804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Инвестиционное предложение </a:t>
                      </a:r>
                      <a:r>
                        <a:rPr lang="ru-RU" sz="1200" b="1" i="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1200" b="1" i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16.</a:t>
                      </a:r>
                      <a:endParaRPr lang="ru-RU" sz="12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883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Наименование объекта: 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здание водонапорной башни.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Местоположение: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 Нелазское СП, д. Шулма, кадастровый квартал 35:22:0114005.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Площадь, этажность: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 12,6 кв. м.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Производственные мощности: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 отсутствуют.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Удаленность от г. Череповца: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 33 км.</a:t>
                      </a:r>
                    </a:p>
                    <a:p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Инфраструктура объекта: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 подъездные пути.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" name="Рисунок 13" descr="Башня водонапорная фото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7912" y="3786709"/>
            <a:ext cx="2286016" cy="2428892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46</a:t>
            </a:fld>
            <a:endParaRPr lang="ru-RU" sz="1200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043608" y="642918"/>
          <a:ext cx="7128792" cy="2786082"/>
        </p:xfrm>
        <a:graphic>
          <a:graphicData uri="http://schemas.openxmlformats.org/drawingml/2006/table">
            <a:tbl>
              <a:tblPr/>
              <a:tblGrid>
                <a:gridCol w="3528392"/>
                <a:gridCol w="3600400"/>
              </a:tblGrid>
              <a:tr h="252552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Инвестиционное предложение </a:t>
                      </a:r>
                      <a:r>
                        <a:rPr lang="ru-RU" sz="1200" b="1" i="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1200" b="1" i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15.</a:t>
                      </a:r>
                      <a:endParaRPr lang="ru-RU" sz="12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33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04" marR="57204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Наименование объекта: 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здание башни ФЖМ </a:t>
                      </a:r>
                      <a:r>
                        <a:rPr lang="ru-RU" sz="1200" dirty="0" err="1" smtClean="0">
                          <a:latin typeface="+mn-lt"/>
                          <a:ea typeface="Times New Roman"/>
                          <a:cs typeface="Times New Roman"/>
                        </a:rPr>
                        <a:t>Рожновского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 БР-15.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Местоположение: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 Нелазское СП, д. Шулма, ул. Ветеранов, кадастровый квартал 35:22:0114005.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Площадь, этажность: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 7,1 кв. м.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Производственные мощности: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 отсутствуют.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Удаленность от г. Череповца: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 33 км.</a:t>
                      </a:r>
                    </a:p>
                    <a:p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Инфраструктура объекта: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 подъездные пути.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" name="Рисунок 14" descr="Башня Рожновского.Шулм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37912" y="928670"/>
            <a:ext cx="2286016" cy="2428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1474906"/>
            <a:ext cx="789310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АДМИНИСТРАЦИЯ ЧЕРЕПОВЕЦКОГО МУНИЦИПАЛЬНОГО РАЙОНА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C00000"/>
                </a:solidFill>
                <a:hlinkClick r:id="rId3"/>
              </a:rPr>
              <a:t>http://www.cherra.ru</a:t>
            </a:r>
            <a:endParaRPr lang="ru-RU" dirty="0" smtClean="0">
              <a:solidFill>
                <a:srgbClr val="C0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rgbClr val="C0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Руководитель администрации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Череповецкого муниципального района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Сергушев Александр Сергеевич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Телефон: +7 (8202) 24-96-65</a:t>
            </a:r>
            <a:endParaRPr lang="en-US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E-mail: </a:t>
            </a:r>
            <a:r>
              <a:rPr lang="en-US" dirty="0" smtClean="0">
                <a:hlinkClick r:id="rId4"/>
              </a:rPr>
              <a:t>admin@cherra.ru</a:t>
            </a:r>
            <a:endParaRPr lang="en-US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Инвестиционный уполномоченный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Череповецкого муниципального района</a:t>
            </a:r>
            <a:endParaRPr lang="en-US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Окунев Дмитрий Николаевич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Телефон: +7 (8202) 24-92-34</a:t>
            </a:r>
            <a:endParaRPr lang="en-US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E-mail: </a:t>
            </a:r>
            <a:r>
              <a:rPr lang="en-US" dirty="0" smtClean="0">
                <a:hlinkClick r:id="rId5"/>
              </a:rPr>
              <a:t>odn@cherra.ru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885020" y="0"/>
            <a:ext cx="1259632" cy="685800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Природно-ресурсный потенциал.</a:t>
            </a:r>
            <a:endParaRPr lang="ru-RU" dirty="0"/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203848" y="1198238"/>
            <a:ext cx="5760640" cy="462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449263" algn="r"/>
                <a:tab pos="2636838" algn="ctr"/>
                <a:tab pos="5273675" algn="r"/>
              </a:tabLst>
            </a:pPr>
            <a:r>
              <a:rPr kumimoji="0" lang="ru-RU" sz="12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Земельные ресурсы.</a:t>
            </a:r>
            <a:endParaRPr kumimoji="0" lang="ru-RU" sz="1200" b="1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449263" algn="r"/>
                <a:tab pos="2636838" algn="ctr"/>
                <a:tab pos="5273675" algn="r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Общая площадь земель района составляет 763,7 тыс. га,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в т</a:t>
            </a:r>
            <a:r>
              <a:rPr lang="ru-RU" sz="1200" dirty="0" smtClean="0">
                <a:ea typeface="Times New Roman" pitchFamily="18" charset="0"/>
                <a:cs typeface="Arial" pitchFamily="34" charset="0"/>
              </a:rPr>
              <a:t>ом 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числе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:</a:t>
            </a:r>
          </a:p>
          <a:p>
            <a:pPr marL="447675" marR="0" lvl="0" indent="-2667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Calibri" pitchFamily="34" charset="0"/>
              <a:buChar char="–"/>
              <a:tabLst>
                <a:tab pos="2636838" algn="ctr"/>
                <a:tab pos="5273675" algn="r"/>
              </a:tabLst>
            </a:pP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447,1 тыс.га </a:t>
            </a:r>
            <a:r>
              <a:rPr kumimoji="0" lang="ru-RU" sz="1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– земли лесного фонда</a:t>
            </a:r>
            <a:r>
              <a:rPr kumimoji="0" lang="en-US" sz="1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;</a:t>
            </a:r>
          </a:p>
          <a:p>
            <a:pPr marL="447675" marR="0" lvl="0" indent="-2667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Calibri" pitchFamily="34" charset="0"/>
              <a:buChar char="–"/>
              <a:tabLst>
                <a:tab pos="2636838" algn="ctr"/>
                <a:tab pos="5273675" algn="r"/>
              </a:tabLst>
            </a:pPr>
            <a:r>
              <a:rPr kumimoji="0" lang="ru-RU" sz="1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128,9 тыс. га – земли запаса</a:t>
            </a:r>
            <a:r>
              <a:rPr kumimoji="0" lang="en-US" sz="1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ru-RU" sz="1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en-US" sz="120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447675" marR="0" lvl="0" indent="-2667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Calibri" pitchFamily="34" charset="0"/>
              <a:buChar char="–"/>
              <a:tabLst>
                <a:tab pos="2636838" algn="ctr"/>
                <a:tab pos="5273675" algn="r"/>
              </a:tabLst>
            </a:pPr>
            <a:r>
              <a:rPr kumimoji="0" lang="ru-RU" sz="1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102,9 тыс.га – земли сельскохозяйственного назначения</a:t>
            </a:r>
            <a:r>
              <a:rPr kumimoji="0" lang="en-US" sz="1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ru-RU" sz="1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en-US" sz="120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447675" marR="0" lvl="0" indent="-2667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Calibri" pitchFamily="34" charset="0"/>
              <a:buChar char="–"/>
              <a:tabLst>
                <a:tab pos="2636838" algn="ctr"/>
                <a:tab pos="5273675" algn="r"/>
              </a:tabLst>
            </a:pPr>
            <a:r>
              <a:rPr kumimoji="0" lang="ru-RU" sz="1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61,8 тыс. га – земли особо охраняемых территорий и объектов</a:t>
            </a:r>
            <a:r>
              <a:rPr kumimoji="0" lang="en-US" sz="1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ru-RU" sz="1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en-US" sz="120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447675" marR="0" lvl="0" indent="-2667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Calibri" pitchFamily="34" charset="0"/>
              <a:buChar char="–"/>
              <a:tabLst>
                <a:tab pos="2636838" algn="ctr"/>
                <a:tab pos="5273675" algn="r"/>
              </a:tabLst>
            </a:pPr>
            <a:r>
              <a:rPr kumimoji="0" lang="ru-RU" sz="1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14,4 тыс.га – земли поселений</a:t>
            </a:r>
            <a:r>
              <a:rPr kumimoji="0" lang="en-US" sz="1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ru-RU" sz="1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en-US" sz="120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447675" marR="0" lvl="0" indent="-2667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Calibri" pitchFamily="34" charset="0"/>
              <a:buChar char="–"/>
              <a:tabLst>
                <a:tab pos="2636838" algn="ctr"/>
                <a:tab pos="5273675" algn="r"/>
              </a:tabLst>
            </a:pPr>
            <a:r>
              <a:rPr kumimoji="0" lang="ru-RU" sz="1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9,9 тыс.га – земли 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промышленности. 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449263" algn="r"/>
                <a:tab pos="2636838" algn="ctr"/>
                <a:tab pos="5273675" algn="r"/>
              </a:tabLst>
            </a:pPr>
            <a:r>
              <a:rPr kumimoji="0" lang="ru-RU" sz="1200" b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Водные ресурсы. </a:t>
            </a:r>
            <a:endParaRPr kumimoji="0" lang="ru-RU" sz="1200" b="1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ts val="600"/>
              </a:spcAft>
              <a:tabLst>
                <a:tab pos="449263" algn="r"/>
                <a:tab pos="2636838" algn="ctr"/>
                <a:tab pos="5273675" algn="r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Крупнейший водный объект района – Рыбинское водохранилище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–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занимает порядка 11 % площади района. </a:t>
            </a:r>
            <a:r>
              <a:rPr lang="ru-RU" sz="1200" dirty="0" smtClean="0">
                <a:ea typeface="Times New Roman" pitchFamily="18" charset="0"/>
                <a:cs typeface="Arial" pitchFamily="34" charset="0"/>
              </a:rPr>
              <a:t>Реки Череповецкого района принадлежат к бассейну р. Волга. Крупнейшие реки района Шексна, Молога и Суда представляют собой озерно-речные системы. Большинство озер окружены сфагновыми болотами.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Водопотребление района составляет 13,0 млн. м3, 97% </a:t>
            </a:r>
            <a:r>
              <a:rPr lang="ru-RU" sz="1200" dirty="0" smtClean="0"/>
              <a:t>водопотребления приходится на поверхностные водные объекты.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449263" algn="r"/>
                <a:tab pos="2636838" algn="ctr"/>
                <a:tab pos="5273675" algn="r"/>
              </a:tabLst>
            </a:pPr>
            <a:r>
              <a:rPr kumimoji="0" lang="ru-RU" sz="1200" b="1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Лесные ресурсы.</a:t>
            </a:r>
            <a:endParaRPr kumimoji="0" lang="ru-RU" sz="1200" b="1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ts val="600"/>
              </a:spcAft>
              <a:tabLst>
                <a:tab pos="449263" algn="r"/>
                <a:tab pos="2636838" algn="ctr"/>
                <a:tab pos="5273675" algn="r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Лесами покрыто 44% территории района. Преобладают сосна 21%, ель 15,4%, осина 9,9%, береза 36,9%, ольха 3,3%. Запасы древесины составляют 62,5 млн. м3, в т.ч. хвойных пород – 31,2 млн. м3. 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Расчетная лесосека определена в объеме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 1259,6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 тыс. м3., в т.ч. по хвойной  древесине – 390,65 тыс. м3. </a:t>
            </a:r>
            <a:r>
              <a:rPr lang="ru-RU" sz="1200" dirty="0" smtClean="0"/>
              <a:t>Фактическое потребление составляет 58,1%, по хвойной древесине 62,7%.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8" name="Picture 6" descr="http://int.rgo.ru/wp-content/uploads/2010/06/darvinskij_zapovednik_cherepoveckij_raj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4392287"/>
            <a:ext cx="2664296" cy="2001310"/>
          </a:xfrm>
          <a:prstGeom prst="rect">
            <a:avLst/>
          </a:prstGeom>
          <a:noFill/>
        </p:spPr>
      </p:pic>
      <p:pic>
        <p:nvPicPr>
          <p:cNvPr id="9" name="Picture 8" descr="http://www.extremeplanet.ru/files/img/ribinsk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304056"/>
            <a:ext cx="2654406" cy="1990804"/>
          </a:xfrm>
          <a:prstGeom prst="rect">
            <a:avLst/>
          </a:prstGeom>
          <a:noFill/>
        </p:spPr>
      </p:pic>
      <p:pic>
        <p:nvPicPr>
          <p:cNvPr id="10" name="Picture 10" descr="http://img0.liveinternet.ru/images/attach/c/3/77/594/77594672_1078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445" y="642918"/>
            <a:ext cx="2653510" cy="1586792"/>
          </a:xfrm>
          <a:prstGeom prst="rect">
            <a:avLst/>
          </a:prstGeom>
          <a:noFill/>
        </p:spPr>
      </p:pic>
      <p:sp>
        <p:nvSpPr>
          <p:cNvPr id="20" name="Овал 19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5</a:t>
            </a:fld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Природно-ресурсный потенциал.</a:t>
            </a:r>
            <a:endParaRPr lang="ru-RU" dirty="0"/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059832" y="850642"/>
            <a:ext cx="5863616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ts val="600"/>
              </a:spcAft>
              <a:tabLst>
                <a:tab pos="449263" algn="r"/>
                <a:tab pos="2636838" algn="ctr"/>
                <a:tab pos="5273675" algn="r"/>
              </a:tabLst>
            </a:pPr>
            <a:r>
              <a:rPr lang="ru-RU" sz="1200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Минерально-сырьевая база.</a:t>
            </a:r>
          </a:p>
          <a:p>
            <a:pPr algn="just" eaLnBrk="0" fontAlgn="base" hangingPunct="0">
              <a:spcBef>
                <a:spcPct val="0"/>
              </a:spcBef>
              <a:spcAft>
                <a:spcPts val="600"/>
              </a:spcAft>
              <a:tabLst>
                <a:tab pos="449263" algn="r"/>
                <a:tab pos="2636838" algn="ctr"/>
                <a:tab pos="5273675" algn="r"/>
              </a:tabLst>
            </a:pPr>
            <a:r>
              <a:rPr lang="ru-RU" sz="12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В настоящее время на территории Череповецкого района эксплуатируется 10 месторождений песчано-гравийных материалов, крупнейшее из которых Абакановское, в перспективе предполагается освоение еще четырех. Кроме того, здесь имеются месторождения глин, пригодных для производства керамических изделий и месторождения торфа (торфоболота «Солманское», «Воскресенское», «Тюньга», «Уломское»). По данным Комплексного территориального кадастра природных ресурсов Череповецкого района составляют: ПГМ – 52,1 млн. м3, пески –73,3 млн. м3, глины кирпичные – 10,6 млн. м3, торф – 462, млн. т, сапропель – 2,1 млн. т., </a:t>
            </a:r>
            <a:r>
              <a:rPr lang="ru-RU" sz="1200" dirty="0" smtClean="0"/>
              <a:t>подземные воды – 133,0 тыс.куб.м/сутки.</a:t>
            </a:r>
          </a:p>
          <a:p>
            <a:pPr algn="just" eaLnBrk="0" fontAlgn="base" hangingPunct="0">
              <a:spcBef>
                <a:spcPct val="0"/>
              </a:spcBef>
              <a:spcAft>
                <a:spcPts val="600"/>
              </a:spcAft>
              <a:tabLst>
                <a:tab pos="449263" algn="r"/>
                <a:tab pos="2636838" algn="ctr"/>
                <a:tab pos="5273675" algn="r"/>
              </a:tabLst>
            </a:pPr>
            <a:r>
              <a:rPr lang="ru-RU" sz="1200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Биологические ресурсы.</a:t>
            </a:r>
          </a:p>
          <a:p>
            <a:pPr algn="just" eaLnBrk="0" fontAlgn="base" hangingPunct="0">
              <a:spcBef>
                <a:spcPct val="0"/>
              </a:spcBef>
              <a:spcAft>
                <a:spcPts val="600"/>
              </a:spcAft>
              <a:tabLst>
                <a:tab pos="449263" algn="r"/>
                <a:tab pos="2636838" algn="ctr"/>
                <a:tab pos="5273675" algn="r"/>
              </a:tabLst>
            </a:pPr>
            <a:r>
              <a:rPr lang="ru-RU" sz="12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Район располагает значительными промысловыми ресурсами. Основными промысловыми животными являются лоси, кабаны, зайцы-беляки, белки, среди птиц — глухари и тетерева. Численность лицензируемых охотничье-промысловых животных составляет 4 412 особей, других видов промысловых животных – 16 350 особей, промысловых птиц – 36 202 особей.</a:t>
            </a:r>
          </a:p>
          <a:p>
            <a:pPr algn="just" eaLnBrk="0" fontAlgn="base" hangingPunct="0">
              <a:spcBef>
                <a:spcPct val="0"/>
              </a:spcBef>
              <a:spcAft>
                <a:spcPts val="600"/>
              </a:spcAft>
              <a:tabLst>
                <a:tab pos="449263" algn="r"/>
                <a:tab pos="2636838" algn="ctr"/>
                <a:tab pos="5273675" algn="r"/>
              </a:tabLst>
            </a:pPr>
            <a:r>
              <a:rPr lang="ru-RU" sz="12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Водные объекты района богаты такой рыбой, как лещ, щука, судак, налим, синец, плотва. Допустимое использование рыбных ресурсов составляет 537,2 т/год, фактическое – 279,2 т/год.</a:t>
            </a:r>
          </a:p>
          <a:p>
            <a:pPr algn="just" eaLnBrk="0" fontAlgn="base" hangingPunct="0">
              <a:spcBef>
                <a:spcPct val="0"/>
              </a:spcBef>
              <a:spcAft>
                <a:spcPts val="600"/>
              </a:spcAft>
              <a:tabLst>
                <a:tab pos="449263" algn="r"/>
                <a:tab pos="2636838" algn="ctr"/>
                <a:tab pos="5273675" algn="r"/>
              </a:tabLst>
            </a:pPr>
            <a:endParaRPr lang="ru-RU" sz="1200" i="1" dirty="0" smtClean="0">
              <a:solidFill>
                <a:srgbClr val="000000"/>
              </a:solidFill>
              <a:ea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ts val="600"/>
              </a:spcAft>
              <a:tabLst>
                <a:tab pos="449263" algn="r"/>
                <a:tab pos="2636838" algn="ctr"/>
                <a:tab pos="5273675" algn="r"/>
              </a:tabLst>
            </a:pPr>
            <a:r>
              <a:rPr lang="ru-RU" sz="1200" i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В целом природно-ресурсный потенциал района способствует развитию сельского хозяйства, лесного комплекса, производства строительных материалов, рекреационного туризма, организации и ведению охотничьего и рыболовного хозяйства. </a:t>
            </a:r>
          </a:p>
        </p:txBody>
      </p:sp>
      <p:pic>
        <p:nvPicPr>
          <p:cNvPr id="7" name="Picture 12" descr="http://im6-tub-ru.yandex.net/i?id=140709130-60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714620"/>
            <a:ext cx="2643206" cy="1665886"/>
          </a:xfrm>
          <a:prstGeom prst="rect">
            <a:avLst/>
          </a:prstGeom>
          <a:noFill/>
        </p:spPr>
      </p:pic>
      <p:pic>
        <p:nvPicPr>
          <p:cNvPr id="8" name="Picture 14" descr="http://i059.radikal.ru/0902/2c/a1c7695229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92696"/>
            <a:ext cx="2634656" cy="1975992"/>
          </a:xfrm>
          <a:prstGeom prst="rect">
            <a:avLst/>
          </a:prstGeom>
          <a:noFill/>
        </p:spPr>
      </p:pic>
      <p:pic>
        <p:nvPicPr>
          <p:cNvPr id="9" name="Picture 16" descr="http://img3.board.com.ua/a/2002420552/wm/4-ryiba-ohlazhdennaya-v-assortimente-optom-t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429132"/>
            <a:ext cx="2643205" cy="1982404"/>
          </a:xfrm>
          <a:prstGeom prst="rect">
            <a:avLst/>
          </a:prstGeom>
          <a:noFill/>
        </p:spPr>
      </p:pic>
      <p:sp>
        <p:nvSpPr>
          <p:cNvPr id="16" name="Овал 15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6</a:t>
            </a:fld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Население.</a:t>
            </a:r>
            <a:endParaRPr lang="ru-RU" dirty="0"/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4765501"/>
            <a:ext cx="885698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200" dirty="0" smtClean="0">
                <a:cs typeface="Times New Roman" pitchFamily="18" charset="0"/>
              </a:rPr>
              <a:t>Численность населения района на 1 января </a:t>
            </a:r>
            <a:r>
              <a:rPr lang="ru-RU" sz="1200" dirty="0" smtClean="0">
                <a:cs typeface="Times New Roman" pitchFamily="18" charset="0"/>
              </a:rPr>
              <a:t>2019 </a:t>
            </a:r>
            <a:r>
              <a:rPr lang="ru-RU" sz="1200" dirty="0" smtClean="0">
                <a:cs typeface="Times New Roman" pitchFamily="18" charset="0"/>
              </a:rPr>
              <a:t>г. составляла </a:t>
            </a:r>
            <a:r>
              <a:rPr lang="ru-RU" sz="1200" dirty="0" smtClean="0">
                <a:cs typeface="Times New Roman" pitchFamily="18" charset="0"/>
              </a:rPr>
              <a:t>38 570 </a:t>
            </a:r>
            <a:r>
              <a:rPr lang="ru-RU" sz="1200" dirty="0" smtClean="0">
                <a:cs typeface="Times New Roman" pitchFamily="18" charset="0"/>
              </a:rPr>
              <a:t>человек, все население района сельское. </a:t>
            </a:r>
          </a:p>
          <a:p>
            <a:pPr algn="just">
              <a:spcAft>
                <a:spcPts val="600"/>
              </a:spcAft>
            </a:pPr>
            <a:r>
              <a:rPr lang="ru-RU" sz="1200" dirty="0" smtClean="0">
                <a:cs typeface="Times New Roman" pitchFamily="18" charset="0"/>
              </a:rPr>
              <a:t>Трудоспособное население – 20 973 человек. Трудятся на территории района – 7 </a:t>
            </a:r>
            <a:r>
              <a:rPr lang="ru-RU" sz="1200" dirty="0" smtClean="0">
                <a:cs typeface="Times New Roman" pitchFamily="18" charset="0"/>
              </a:rPr>
              <a:t>485</a:t>
            </a:r>
            <a:r>
              <a:rPr lang="ru-RU" sz="12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ru-RU" sz="1200" dirty="0" smtClean="0">
                <a:cs typeface="Times New Roman" pitchFamily="18" charset="0"/>
              </a:rPr>
              <a:t>человек, в качестве индивидуальных предпринимателей зарегистрировано – </a:t>
            </a:r>
            <a:r>
              <a:rPr lang="ru-RU" sz="1200" dirty="0" smtClean="0">
                <a:cs typeface="Times New Roman" pitchFamily="18" charset="0"/>
              </a:rPr>
              <a:t>959 человек</a:t>
            </a:r>
            <a:r>
              <a:rPr lang="ru-RU" sz="1200" dirty="0" smtClean="0">
                <a:cs typeface="Times New Roman" pitchFamily="18" charset="0"/>
              </a:rPr>
              <a:t>, официально безработными числятся – </a:t>
            </a:r>
            <a:r>
              <a:rPr lang="ru-RU" sz="1200" dirty="0" smtClean="0">
                <a:cs typeface="Times New Roman" pitchFamily="18" charset="0"/>
              </a:rPr>
              <a:t>152 человека.</a:t>
            </a:r>
            <a:endParaRPr lang="ru-RU" sz="1200" dirty="0" smtClean="0">
              <a:cs typeface="Times New Roman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200" dirty="0" smtClean="0">
                <a:cs typeface="Times New Roman" pitchFamily="18" charset="0"/>
              </a:rPr>
              <a:t>На территории Череповецкого района действует МАОУ ДПО «Межрайонный учебный центр», осуществляющий подготовку специалистов по следующим специальностям: водитель (все категории), электросварщик, продавец-кассир, пользователь ПК, бухгалтер.</a:t>
            </a:r>
          </a:p>
          <a:p>
            <a:pPr lvl="0" algn="just">
              <a:spcAft>
                <a:spcPts val="600"/>
              </a:spcAft>
            </a:pPr>
            <a:r>
              <a:rPr lang="ru-RU" sz="1200" dirty="0" smtClean="0">
                <a:ea typeface="Calibri" pitchFamily="34" charset="0"/>
                <a:cs typeface="Times New Roman" pitchFamily="18" charset="0"/>
              </a:rPr>
              <a:t>Средняя заработная плата по району на протяжении последних пяти лет демонстрирует </a:t>
            </a:r>
            <a:r>
              <a:rPr lang="ru-RU" sz="1200" dirty="0" smtClean="0">
                <a:ea typeface="Calibri" pitchFamily="34" charset="0"/>
                <a:cs typeface="Times New Roman" pitchFamily="18" charset="0"/>
              </a:rPr>
              <a:t>рост </a:t>
            </a:r>
            <a:r>
              <a:rPr lang="ru-RU" sz="1200" dirty="0" smtClean="0">
                <a:ea typeface="Calibri" pitchFamily="34" charset="0"/>
                <a:cs typeface="Times New Roman" pitchFamily="18" charset="0"/>
              </a:rPr>
              <a:t>в среднем на </a:t>
            </a:r>
            <a:r>
              <a:rPr lang="ru-RU" sz="1200" dirty="0" smtClean="0">
                <a:ea typeface="Calibri" pitchFamily="34" charset="0"/>
                <a:cs typeface="Times New Roman" pitchFamily="18" charset="0"/>
              </a:rPr>
              <a:t>9,8% </a:t>
            </a:r>
            <a:r>
              <a:rPr lang="ru-RU" sz="1200" dirty="0" smtClean="0">
                <a:ea typeface="Calibri" pitchFamily="34" charset="0"/>
                <a:cs typeface="Times New Roman" pitchFamily="18" charset="0"/>
              </a:rPr>
              <a:t>в год.</a:t>
            </a:r>
            <a:r>
              <a:rPr lang="ru-RU" sz="1200" dirty="0" smtClean="0">
                <a:cs typeface="Times New Roman" pitchFamily="18" charset="0"/>
              </a:rPr>
              <a:t> </a:t>
            </a:r>
            <a:endParaRPr lang="ru-RU" sz="1200" dirty="0">
              <a:cs typeface="Times New Roman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5" y="620689"/>
          <a:ext cx="2808311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Овал 20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7</a:t>
            </a:fld>
            <a:endParaRPr lang="ru-RU" sz="1200" dirty="0"/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6300192" y="620688"/>
          <a:ext cx="2736304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2987824" y="620688"/>
          <a:ext cx="3240360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События и достопримечательности.</a:t>
            </a:r>
            <a:endParaRPr lang="ru-RU" dirty="0"/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419872" y="692697"/>
          <a:ext cx="5567649" cy="5613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5804"/>
                <a:gridCol w="2831845"/>
              </a:tblGrid>
              <a:tr h="225611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Памятники федерального значения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937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Храмовый комплекс Церковь Успения Пресвятой Богородицы,</a:t>
                      </a:r>
                      <a:r>
                        <a:rPr lang="ru-RU" sz="1200" baseline="0" dirty="0" smtClean="0"/>
                        <a:t> Церковь Михаила Архангела</a:t>
                      </a:r>
                      <a:endParaRPr lang="ru-RU" sz="12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с. Нелазское, Нелазское СП</a:t>
                      </a:r>
                      <a:endParaRPr lang="ru-RU" sz="1200" dirty="0"/>
                    </a:p>
                  </a:txBody>
                  <a:tcPr marL="36000" marR="36000" marT="36000" marB="36000" anchor="ctr"/>
                </a:tc>
              </a:tr>
              <a:tr h="5493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Храмовый комплекс</a:t>
                      </a:r>
                      <a:r>
                        <a:rPr lang="ru-RU" sz="1200" baseline="0" dirty="0" smtClean="0"/>
                        <a:t> Церковь Николая Чудотворца, </a:t>
                      </a:r>
                      <a:r>
                        <a:rPr lang="ru-RU" sz="1200" dirty="0" smtClean="0"/>
                        <a:t>Церковь</a:t>
                      </a:r>
                      <a:r>
                        <a:rPr lang="ru-RU" sz="1200" baseline="0" dirty="0" smtClean="0"/>
                        <a:t> Благовещения Пресвятой Богородицы</a:t>
                      </a:r>
                      <a:endParaRPr lang="ru-RU" sz="12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с. Дмитриево, Уломское</a:t>
                      </a:r>
                      <a:r>
                        <a:rPr lang="ru-RU" sz="1200" baseline="0" dirty="0" smtClean="0"/>
                        <a:t> СП</a:t>
                      </a:r>
                      <a:endParaRPr lang="ru-RU" sz="1200" dirty="0" smtClean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</a:tr>
              <a:tr h="225611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Памятники регионального значения</a:t>
                      </a:r>
                      <a:endParaRPr lang="ru-RU" sz="1200" b="1" dirty="0"/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marL="36000" marR="36000" marT="36000" marB="36000" anchor="ctr"/>
                </a:tc>
              </a:tr>
              <a:tr h="225611"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Музей - усадьба Игоря Северянина</a:t>
                      </a:r>
                      <a:endParaRPr lang="ru-RU" sz="12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д. Владимировка, Судское СП</a:t>
                      </a:r>
                      <a:endParaRPr lang="ru-RU" sz="1200" dirty="0" smtClean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</a:tr>
              <a:tr h="22561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Times New Roman" pitchFamily="18" charset="0"/>
                        </a:rPr>
                        <a:t>Религиозные объекты</a:t>
                      </a:r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56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Церковь святых Иоакима и Анны </a:t>
                      </a:r>
                      <a:endParaRPr lang="ru-RU" sz="1200" b="0" dirty="0" smtClean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+mn-lt"/>
                          <a:ea typeface="Calibri"/>
                          <a:cs typeface="Times New Roman" pitchFamily="18" charset="0"/>
                        </a:rPr>
                        <a:t>с. Носовское, Тоншаловское</a:t>
                      </a:r>
                      <a:r>
                        <a:rPr lang="ru-RU" sz="1200" b="0" baseline="0" dirty="0" smtClean="0">
                          <a:latin typeface="+mn-lt"/>
                          <a:ea typeface="Calibri"/>
                          <a:cs typeface="Times New Roman" pitchFamily="18" charset="0"/>
                        </a:rPr>
                        <a:t> СП</a:t>
                      </a:r>
                      <a:endParaRPr lang="ru-RU" sz="1200" b="0" dirty="0" smtClean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</a:tr>
              <a:tr h="2256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/>
                        <a:t>Храм во имя святого пророка Илии </a:t>
                      </a:r>
                      <a:endParaRPr lang="ru-RU" sz="1200" b="0" dirty="0" smtClean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с. Абаканово, Абакановское СП</a:t>
                      </a:r>
                      <a:endParaRPr lang="ru-RU" sz="1200" dirty="0"/>
                    </a:p>
                  </a:txBody>
                  <a:tcPr marL="36000" marR="36000" marT="36000" marB="36000" anchor="ctr"/>
                </a:tc>
              </a:tr>
              <a:tr h="2256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/>
                        <a:t>Храм Покрова Пресвятой Богородицы</a:t>
                      </a:r>
                      <a:endParaRPr lang="ru-RU" sz="1200" b="0" dirty="0" smtClean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с. Покров Абакановское СП</a:t>
                      </a:r>
                      <a:endParaRPr lang="ru-RU" sz="1200" dirty="0"/>
                    </a:p>
                  </a:txBody>
                  <a:tcPr marL="36000" marR="36000" marT="36000" marB="36000" anchor="ctr"/>
                </a:tc>
              </a:tr>
              <a:tr h="2256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Храм в честь Воскресения Христова</a:t>
                      </a:r>
                      <a:endParaRPr lang="ru-RU" sz="1200" dirty="0" smtClean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д. Шишовка,</a:t>
                      </a:r>
                      <a:r>
                        <a:rPr lang="ru-RU" sz="1200" baseline="0" dirty="0" smtClean="0"/>
                        <a:t> Югское МО</a:t>
                      </a:r>
                      <a:endParaRPr lang="ru-RU" sz="1200" dirty="0" smtClean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</a:tr>
              <a:tr h="2256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/>
                        <a:t>Храм в честь Преображения Господня </a:t>
                      </a:r>
                      <a:endParaRPr lang="ru-RU" sz="1200" b="0" dirty="0" smtClean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с. Мякса, Мяксинское МО</a:t>
                      </a:r>
                      <a:endParaRPr lang="ru-RU" sz="1200" dirty="0" smtClean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</a:tr>
              <a:tr h="2256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Храм Преподобного Сергея Шухтовского </a:t>
                      </a:r>
                      <a:endParaRPr lang="ru-RU" sz="1200" dirty="0" smtClean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с. Покров,</a:t>
                      </a:r>
                      <a:r>
                        <a:rPr lang="ru-RU" sz="1200" baseline="0" dirty="0" smtClean="0"/>
                        <a:t> Абакановское СП</a:t>
                      </a:r>
                      <a:endParaRPr lang="ru-RU" sz="1200" dirty="0" smtClean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</a:tr>
              <a:tr h="2256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Часовня Святого Николая Чудотворца</a:t>
                      </a:r>
                      <a:endParaRPr lang="ru-RU" sz="1200" dirty="0" smtClean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д. Давыдово, Воскресенское</a:t>
                      </a:r>
                      <a:r>
                        <a:rPr lang="ru-RU" sz="1200" baseline="0" dirty="0" smtClean="0"/>
                        <a:t> МО</a:t>
                      </a:r>
                      <a:endParaRPr lang="ru-RU" sz="1200" baseline="0" dirty="0" smtClean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</a:tr>
              <a:tr h="3874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/>
                        <a:t>Часовня святых бессребреников Косьмы и Дамиана Римских </a:t>
                      </a:r>
                      <a:endParaRPr lang="ru-RU" sz="1200" b="0" dirty="0" smtClean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 pitchFamily="18" charset="0"/>
                        </a:rPr>
                        <a:t>д. Глинское, Воскресенское СП</a:t>
                      </a:r>
                    </a:p>
                  </a:txBody>
                  <a:tcPr marL="36000" marR="36000" marT="36000" marB="36000" anchor="ctr"/>
                </a:tc>
              </a:tr>
              <a:tr h="22561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+mn-lt"/>
                          <a:ea typeface="Calibri"/>
                          <a:cs typeface="Times New Roman" pitchFamily="18" charset="0"/>
                        </a:rPr>
                        <a:t>Прочие объекты культурного наследия</a:t>
                      </a:r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</a:tr>
              <a:tr h="3874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«Поклонный крест на берегу Рыбинского водохранилища»</a:t>
                      </a:r>
                      <a:endParaRPr lang="ru-RU" sz="1200" dirty="0" smtClean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с. Мякса, Мяксинское  МО </a:t>
                      </a:r>
                      <a:endParaRPr lang="ru-RU" sz="1200" dirty="0" smtClean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</a:tr>
              <a:tr h="3874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 pitchFamily="18" charset="0"/>
                        </a:rPr>
                        <a:t>Камень и аллея  на родине К.Н. Батюшкова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 pitchFamily="18" charset="0"/>
                        </a:rPr>
                        <a:t>д. Хантаново,</a:t>
                      </a:r>
                      <a:r>
                        <a:rPr lang="ru-RU" sz="1200" baseline="0" dirty="0" smtClean="0">
                          <a:latin typeface="+mn-lt"/>
                          <a:ea typeface="Calibri"/>
                          <a:cs typeface="Times New Roman" pitchFamily="18" charset="0"/>
                        </a:rPr>
                        <a:t> Мяксинское МО</a:t>
                      </a:r>
                      <a:endParaRPr lang="ru-RU" sz="1200" dirty="0" smtClean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6000" marR="36000" marT="36000" marB="36000" anchor="ctr"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07504" y="681659"/>
            <a:ext cx="3096344" cy="2998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500"/>
              </a:spcAft>
              <a:buNone/>
            </a:pPr>
            <a:r>
              <a:rPr lang="ru-RU" sz="1200" b="1" dirty="0" smtClean="0">
                <a:cs typeface="Times New Roman" pitchFamily="18" charset="0"/>
              </a:rPr>
              <a:t>23 февраля и 8 марта – </a:t>
            </a:r>
            <a:r>
              <a:rPr lang="ru-RU" sz="1200" dirty="0" smtClean="0">
                <a:cs typeface="Times New Roman" pitchFamily="18" charset="0"/>
              </a:rPr>
              <a:t>автогонки «Северные Зори» и «Северные Леди» в ЦТВС «Адреналин».</a:t>
            </a:r>
          </a:p>
          <a:p>
            <a:pPr algn="just">
              <a:spcAft>
                <a:spcPts val="500"/>
              </a:spcAft>
              <a:buNone/>
            </a:pPr>
            <a:r>
              <a:rPr lang="ru-RU" sz="1200" b="1" dirty="0" smtClean="0">
                <a:cs typeface="Times New Roman" pitchFamily="18" charset="0"/>
              </a:rPr>
              <a:t>19 мая – </a:t>
            </a:r>
            <a:r>
              <a:rPr lang="ru-RU" sz="1200" dirty="0" smtClean="0">
                <a:cs typeface="Times New Roman" pitchFamily="18" charset="0"/>
              </a:rPr>
              <a:t>Литературный праздник – марафон «Король поэтов» в деревне Владимировка.</a:t>
            </a:r>
          </a:p>
          <a:p>
            <a:pPr algn="just">
              <a:spcAft>
                <a:spcPts val="500"/>
              </a:spcAft>
              <a:buNone/>
            </a:pPr>
            <a:r>
              <a:rPr lang="ru-RU" sz="1200" b="1" dirty="0" smtClean="0">
                <a:cs typeface="Times New Roman" pitchFamily="18" charset="0"/>
              </a:rPr>
              <a:t>Последнее воскресенье мая </a:t>
            </a:r>
            <a:r>
              <a:rPr lang="ru-RU" sz="1200" b="1" dirty="0" smtClean="0"/>
              <a:t>– </a:t>
            </a:r>
            <a:r>
              <a:rPr lang="ru-RU" sz="1200" dirty="0" smtClean="0">
                <a:cs typeface="Times New Roman" pitchFamily="18" charset="0"/>
              </a:rPr>
              <a:t>литературно-поэтический праздник «Отечески Пенаты», посвященный дню рождения К.Н. Батюшкова, в деревне Хантаново. </a:t>
            </a:r>
          </a:p>
          <a:p>
            <a:pPr algn="just">
              <a:spcAft>
                <a:spcPts val="500"/>
              </a:spcAft>
              <a:buNone/>
            </a:pPr>
            <a:r>
              <a:rPr lang="ru-RU" sz="1200" b="1" dirty="0" smtClean="0"/>
              <a:t>6-7 июля – </a:t>
            </a:r>
            <a:r>
              <a:rPr lang="ru-RU" sz="1200" dirty="0" smtClean="0"/>
              <a:t>Леушинское стояние в селе Мякса.</a:t>
            </a:r>
            <a:endParaRPr lang="ru-RU" sz="1200" dirty="0" smtClean="0">
              <a:cs typeface="Times New Roman" pitchFamily="18" charset="0"/>
            </a:endParaRPr>
          </a:p>
          <a:p>
            <a:pPr algn="just">
              <a:spcAft>
                <a:spcPts val="500"/>
              </a:spcAft>
              <a:buNone/>
            </a:pPr>
            <a:r>
              <a:rPr lang="ru-RU" sz="1200" b="1" dirty="0" smtClean="0">
                <a:cs typeface="Times New Roman" pitchFamily="18" charset="0"/>
              </a:rPr>
              <a:t>14 июля – </a:t>
            </a:r>
            <a:r>
              <a:rPr lang="ru-RU" sz="1200" dirty="0" smtClean="0">
                <a:cs typeface="Times New Roman" pitchFamily="18" charset="0"/>
              </a:rPr>
              <a:t>«Кузьмодемьяновская ярмарка» в селе Воскресенское. </a:t>
            </a:r>
          </a:p>
          <a:p>
            <a:pPr algn="just">
              <a:spcAft>
                <a:spcPts val="500"/>
              </a:spcAft>
              <a:buNone/>
            </a:pPr>
            <a:r>
              <a:rPr lang="ru-RU" sz="1200" b="1" dirty="0" smtClean="0">
                <a:cs typeface="Times New Roman" pitchFamily="18" charset="0"/>
              </a:rPr>
              <a:t>2 августа –</a:t>
            </a:r>
            <a:r>
              <a:rPr lang="ru-RU" sz="1200" dirty="0" smtClean="0">
                <a:cs typeface="Times New Roman" pitchFamily="18" charset="0"/>
              </a:rPr>
              <a:t> День Череповецкого района.</a:t>
            </a:r>
          </a:p>
        </p:txBody>
      </p:sp>
      <p:pic>
        <p:nvPicPr>
          <p:cNvPr id="31761" name="Picture 17" descr="&amp;TScy;&amp;iecy;&amp;rcy;&amp;kcy;&amp;ocy;&amp;vcy;&amp;softcy; &amp;Ucy;&amp;scy;&amp;pcy;&amp;iecy;&amp;ncy;&amp;icy;&amp;yacy; &amp;Pcy;&amp;rcy;&amp;iecy;&amp;scy;&amp;vcy;&amp;yacy;&amp;tcy;&amp;ocy;&amp;jcy; &amp;Bcy;&amp;ocy;&amp;gcy;&amp;ocy;&amp;rcy;&amp;ocy;&amp;dcy;&amp;icy;&amp;tscy;&amp;ycy;, &amp;Ncy;&amp;iecy;&amp;lcy;&amp;acy;&amp;zcy;&amp;scy;&amp;kcy;&amp;ocy;&amp;ie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77" y="3933056"/>
            <a:ext cx="3165868" cy="2376264"/>
          </a:xfrm>
          <a:prstGeom prst="rect">
            <a:avLst/>
          </a:prstGeom>
          <a:noFill/>
        </p:spPr>
      </p:pic>
      <p:sp>
        <p:nvSpPr>
          <p:cNvPr id="15" name="Овал 14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8</a:t>
            </a:fld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Инженерная инфраструктура.</a:t>
            </a:r>
            <a:endParaRPr lang="ru-RU" dirty="0"/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 rot="16200000">
            <a:off x="5768915" y="3348354"/>
            <a:ext cx="233955" cy="6516214"/>
          </a:xfrm>
          <a:prstGeom prst="round2SameRect">
            <a:avLst>
              <a:gd name="adj1" fmla="val 2510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36000" bIns="36000" rtlCol="0" anchor="ctr"/>
          <a:lstStyle/>
          <a:p>
            <a:r>
              <a:rPr lang="ru-RU" sz="1000" dirty="0" smtClean="0"/>
              <a:t>Инвестиционный паспорт Череповецкого муниципального района</a:t>
            </a:r>
            <a:endParaRPr lang="ru-RU" sz="1000" dirty="0"/>
          </a:p>
        </p:txBody>
      </p:sp>
      <p:sp>
        <p:nvSpPr>
          <p:cNvPr id="20" name="Содержимое 2"/>
          <p:cNvSpPr>
            <a:spLocks noGrp="1"/>
          </p:cNvSpPr>
          <p:nvPr>
            <p:ph idx="1"/>
          </p:nvPr>
        </p:nvSpPr>
        <p:spPr>
          <a:xfrm>
            <a:off x="2143108" y="785794"/>
            <a:ext cx="6821380" cy="5572164"/>
          </a:xfrm>
        </p:spPr>
        <p:txBody>
          <a:bodyPr lIns="36000" tIns="36000" rIns="36000" bIns="36000" numCol="3">
            <a:noAutofit/>
          </a:bodyPr>
          <a:lstStyle/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000" dirty="0" smtClean="0"/>
              <a:t>	</a:t>
            </a:r>
          </a:p>
          <a:p>
            <a:pPr fontAlgn="t">
              <a:buNone/>
            </a:pPr>
            <a:endParaRPr lang="ru-RU" sz="1000" dirty="0" smtClean="0"/>
          </a:p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endParaRPr lang="ru-RU" sz="1000" dirty="0" smtClean="0"/>
          </a:p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endParaRPr lang="ru-RU" sz="1000" dirty="0" smtClean="0"/>
          </a:p>
          <a:p>
            <a:pPr marL="180975" indent="-180975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000" dirty="0" smtClean="0"/>
              <a:t>	</a:t>
            </a:r>
          </a:p>
          <a:p>
            <a:pPr marL="180975" indent="-180975" algn="just">
              <a:spcBef>
                <a:spcPts val="0"/>
              </a:spcBef>
              <a:spcAft>
                <a:spcPts val="300"/>
              </a:spcAft>
              <a:buNone/>
            </a:pPr>
            <a:r>
              <a:rPr lang="ru-RU" sz="1000" dirty="0" smtClean="0"/>
              <a:t>	</a:t>
            </a:r>
            <a:endParaRPr lang="ru-RU" sz="1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8" name="Группа 187"/>
          <p:cNvGrpSpPr/>
          <p:nvPr/>
        </p:nvGrpSpPr>
        <p:grpSpPr>
          <a:xfrm>
            <a:off x="107504" y="620688"/>
            <a:ext cx="5364740" cy="5832648"/>
            <a:chOff x="0" y="827584"/>
            <a:chExt cx="6857999" cy="7579621"/>
          </a:xfrm>
        </p:grpSpPr>
        <p:pic>
          <p:nvPicPr>
            <p:cNvPr id="189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827584"/>
              <a:ext cx="6857999" cy="7579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0" name="Picture 6" descr="http://static.freepik.com/fotos-kostenlos/papierkorb_318-1324.jpg"/>
            <p:cNvPicPr>
              <a:picLocks noChangeAspect="1" noChangeArrowheads="1"/>
            </p:cNvPicPr>
            <p:nvPr/>
          </p:nvPicPr>
          <p:blipFill>
            <a:blip r:embed="rId4" cstate="print">
              <a:biLevel thresh="50000"/>
            </a:blip>
            <a:srcRect/>
            <a:stretch>
              <a:fillRect/>
            </a:stretch>
          </p:blipFill>
          <p:spPr bwMode="auto">
            <a:xfrm>
              <a:off x="5045264" y="3266331"/>
              <a:ext cx="180000" cy="180000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91" name="TextBox 190"/>
            <p:cNvSpPr txBox="1"/>
            <p:nvPr/>
          </p:nvSpPr>
          <p:spPr>
            <a:xfrm>
              <a:off x="5261288" y="3266331"/>
              <a:ext cx="674347" cy="174851"/>
            </a:xfrm>
            <a:prstGeom prst="rect">
              <a:avLst/>
            </a:prstGeom>
            <a:noFill/>
          </p:spPr>
          <p:txBody>
            <a:bodyPr wrap="none" lIns="18000" tIns="18000" rIns="18000" bIns="18000" rtlCol="0">
              <a:spAutoFit/>
            </a:bodyPr>
            <a:lstStyle/>
            <a:p>
              <a:r>
                <a:rPr lang="ru-RU" sz="900" dirty="0" smtClean="0"/>
                <a:t>Полигон ТБО</a:t>
              </a:r>
              <a:endParaRPr lang="ru-RU" sz="900" dirty="0"/>
            </a:p>
          </p:txBody>
        </p:sp>
        <p:pic>
          <p:nvPicPr>
            <p:cNvPr id="192" name="Picture 2" descr="http://www.ayowisata.com/img/images/air_plane_airport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053411" y="3042898"/>
              <a:ext cx="180000" cy="1800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93" name="Picture 4" descr="http://www.pal-blog.de/wp-content/uploads/2012/12/1354902276_Train-300x300.png"/>
            <p:cNvPicPr>
              <a:picLocks noChangeAspect="1" noChangeArrowheads="1"/>
            </p:cNvPicPr>
            <p:nvPr/>
          </p:nvPicPr>
          <p:blipFill>
            <a:blip r:embed="rId6" cstate="print">
              <a:biLevel thresh="50000"/>
            </a:blip>
            <a:srcRect/>
            <a:stretch>
              <a:fillRect/>
            </a:stretch>
          </p:blipFill>
          <p:spPr bwMode="auto">
            <a:xfrm>
              <a:off x="5045264" y="2824758"/>
              <a:ext cx="180000" cy="1800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94" name="TextBox 193"/>
            <p:cNvSpPr txBox="1"/>
            <p:nvPr/>
          </p:nvSpPr>
          <p:spPr>
            <a:xfrm>
              <a:off x="5259910" y="3052423"/>
              <a:ext cx="502826" cy="174851"/>
            </a:xfrm>
            <a:prstGeom prst="rect">
              <a:avLst/>
            </a:prstGeom>
            <a:noFill/>
          </p:spPr>
          <p:txBody>
            <a:bodyPr wrap="none" lIns="18000" tIns="18000" rIns="18000" bIns="18000" rtlCol="0">
              <a:spAutoFit/>
            </a:bodyPr>
            <a:lstStyle/>
            <a:p>
              <a:r>
                <a:rPr lang="ru-RU" sz="900" dirty="0" smtClean="0"/>
                <a:t>Аэропорт</a:t>
              </a:r>
              <a:endParaRPr lang="ru-RU" sz="900" dirty="0"/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5261288" y="2843808"/>
              <a:ext cx="639081" cy="174851"/>
            </a:xfrm>
            <a:prstGeom prst="rect">
              <a:avLst/>
            </a:prstGeom>
            <a:noFill/>
          </p:spPr>
          <p:txBody>
            <a:bodyPr wrap="none" lIns="18000" tIns="18000" rIns="18000" bIns="18000" rtlCol="0">
              <a:spAutoFit/>
            </a:bodyPr>
            <a:lstStyle/>
            <a:p>
              <a:r>
                <a:rPr lang="ru-RU" sz="900" dirty="0" smtClean="0"/>
                <a:t>ж/</a:t>
              </a:r>
              <a:r>
                <a:rPr lang="ru-RU" sz="900" dirty="0" err="1" smtClean="0"/>
                <a:t>д</a:t>
              </a:r>
              <a:r>
                <a:rPr lang="ru-RU" sz="900" dirty="0" smtClean="0"/>
                <a:t> станция</a:t>
              </a:r>
              <a:endParaRPr lang="ru-RU" sz="900" dirty="0"/>
            </a:p>
          </p:txBody>
        </p:sp>
        <p:pic>
          <p:nvPicPr>
            <p:cNvPr id="196" name="Picture 4" descr="http://www.pal-blog.de/wp-content/uploads/2012/12/1354902276_Train-300x300.png"/>
            <p:cNvPicPr>
              <a:picLocks noChangeAspect="1" noChangeArrowheads="1"/>
            </p:cNvPicPr>
            <p:nvPr/>
          </p:nvPicPr>
          <p:blipFill>
            <a:blip r:embed="rId6" cstate="print">
              <a:biLevel thresh="50000"/>
            </a:blip>
            <a:srcRect/>
            <a:stretch>
              <a:fillRect/>
            </a:stretch>
          </p:blipFill>
          <p:spPr bwMode="auto">
            <a:xfrm>
              <a:off x="1772816" y="4427984"/>
              <a:ext cx="180000" cy="1800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97" name="Picture 4" descr="http://www.pal-blog.de/wp-content/uploads/2012/12/1354902276_Train-300x300.png"/>
            <p:cNvPicPr>
              <a:picLocks noChangeAspect="1" noChangeArrowheads="1"/>
            </p:cNvPicPr>
            <p:nvPr/>
          </p:nvPicPr>
          <p:blipFill>
            <a:blip r:embed="rId6" cstate="print">
              <a:biLevel thresh="50000"/>
            </a:blip>
            <a:srcRect/>
            <a:stretch>
              <a:fillRect/>
            </a:stretch>
          </p:blipFill>
          <p:spPr bwMode="auto">
            <a:xfrm>
              <a:off x="2924944" y="4355976"/>
              <a:ext cx="180000" cy="1800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98" name="Picture 2" descr="http://www.ayowisata.com/img/images/air_plane_airport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356992" y="3707904"/>
              <a:ext cx="180000" cy="1800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99" name="Picture 4" descr="http://www.pal-blog.de/wp-content/uploads/2012/12/1354902276_Train-300x300.png"/>
            <p:cNvPicPr>
              <a:picLocks noChangeAspect="1" noChangeArrowheads="1"/>
            </p:cNvPicPr>
            <p:nvPr/>
          </p:nvPicPr>
          <p:blipFill>
            <a:blip r:embed="rId6" cstate="print">
              <a:biLevel thresh="50000"/>
            </a:blip>
            <a:srcRect/>
            <a:stretch>
              <a:fillRect/>
            </a:stretch>
          </p:blipFill>
          <p:spPr bwMode="auto">
            <a:xfrm>
              <a:off x="3645024" y="4392000"/>
              <a:ext cx="180000" cy="1800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00" name="Picture 4" descr="http://www.pal-blog.de/wp-content/uploads/2012/12/1354902276_Train-300x300.png"/>
            <p:cNvPicPr>
              <a:picLocks noChangeAspect="1" noChangeArrowheads="1"/>
            </p:cNvPicPr>
            <p:nvPr/>
          </p:nvPicPr>
          <p:blipFill>
            <a:blip r:embed="rId6" cstate="print">
              <a:biLevel thresh="50000"/>
            </a:blip>
            <a:srcRect/>
            <a:stretch>
              <a:fillRect/>
            </a:stretch>
          </p:blipFill>
          <p:spPr bwMode="auto">
            <a:xfrm>
              <a:off x="2240888" y="4427984"/>
              <a:ext cx="180000" cy="1800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01" name="Picture 6" descr="http://static.freepik.com/fotos-kostenlos/papierkorb_318-1324.jpg"/>
            <p:cNvPicPr>
              <a:picLocks noChangeAspect="1" noChangeArrowheads="1"/>
            </p:cNvPicPr>
            <p:nvPr/>
          </p:nvPicPr>
          <p:blipFill>
            <a:blip r:embed="rId4" cstate="print">
              <a:biLevel thresh="50000"/>
            </a:blip>
            <a:srcRect/>
            <a:stretch>
              <a:fillRect/>
            </a:stretch>
          </p:blipFill>
          <p:spPr bwMode="auto">
            <a:xfrm>
              <a:off x="1556792" y="6372200"/>
              <a:ext cx="180000" cy="180000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02" name="Picture 6" descr="http://static.freepik.com/fotos-kostenlos/papierkorb_318-1324.jpg"/>
            <p:cNvPicPr>
              <a:picLocks noChangeAspect="1" noChangeArrowheads="1"/>
            </p:cNvPicPr>
            <p:nvPr/>
          </p:nvPicPr>
          <p:blipFill>
            <a:blip r:embed="rId4" cstate="print">
              <a:biLevel thresh="50000"/>
            </a:blip>
            <a:srcRect/>
            <a:stretch>
              <a:fillRect/>
            </a:stretch>
          </p:blipFill>
          <p:spPr bwMode="auto">
            <a:xfrm>
              <a:off x="3140968" y="3059832"/>
              <a:ext cx="180000" cy="180000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03" name="Picture 6" descr="http://static.freepik.com/fotos-kostenlos/papierkorb_318-1324.jpg"/>
            <p:cNvPicPr>
              <a:picLocks noChangeAspect="1" noChangeArrowheads="1"/>
            </p:cNvPicPr>
            <p:nvPr/>
          </p:nvPicPr>
          <p:blipFill>
            <a:blip r:embed="rId4" cstate="print">
              <a:biLevel thresh="50000"/>
            </a:blip>
            <a:srcRect/>
            <a:stretch>
              <a:fillRect/>
            </a:stretch>
          </p:blipFill>
          <p:spPr bwMode="auto">
            <a:xfrm>
              <a:off x="1988840" y="4860032"/>
              <a:ext cx="180000" cy="180000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04" name="Picture 6" descr="http://static.freepik.com/fotos-kostenlos/papierkorb_318-1324.jpg"/>
            <p:cNvPicPr>
              <a:picLocks noChangeAspect="1" noChangeArrowheads="1"/>
            </p:cNvPicPr>
            <p:nvPr/>
          </p:nvPicPr>
          <p:blipFill>
            <a:blip r:embed="rId4" cstate="print">
              <a:biLevel thresh="50000"/>
            </a:blip>
            <a:srcRect/>
            <a:stretch>
              <a:fillRect/>
            </a:stretch>
          </p:blipFill>
          <p:spPr bwMode="auto">
            <a:xfrm>
              <a:off x="3573016" y="3248298"/>
              <a:ext cx="180000" cy="180000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05" name="Picture 6" descr="http://static.freepik.com/fotos-kostenlos/papierkorb_318-1324.jpg"/>
            <p:cNvPicPr>
              <a:picLocks noChangeAspect="1" noChangeArrowheads="1"/>
            </p:cNvPicPr>
            <p:nvPr/>
          </p:nvPicPr>
          <p:blipFill>
            <a:blip r:embed="rId4" cstate="print">
              <a:biLevel thresh="50000"/>
            </a:blip>
            <a:srcRect/>
            <a:stretch>
              <a:fillRect/>
            </a:stretch>
          </p:blipFill>
          <p:spPr bwMode="auto">
            <a:xfrm>
              <a:off x="4051672" y="4932040"/>
              <a:ext cx="180000" cy="180000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06" name="TextBox 205"/>
            <p:cNvSpPr txBox="1"/>
            <p:nvPr/>
          </p:nvSpPr>
          <p:spPr>
            <a:xfrm>
              <a:off x="5261288" y="3491880"/>
              <a:ext cx="546106" cy="174851"/>
            </a:xfrm>
            <a:prstGeom prst="rect">
              <a:avLst/>
            </a:prstGeom>
            <a:noFill/>
          </p:spPr>
          <p:txBody>
            <a:bodyPr wrap="none" lIns="18000" tIns="18000" rIns="18000" bIns="18000" rtlCol="0">
              <a:spAutoFit/>
            </a:bodyPr>
            <a:lstStyle/>
            <a:p>
              <a:r>
                <a:rPr lang="ru-RU" sz="900" dirty="0" smtClean="0"/>
                <a:t>Котельная</a:t>
              </a:r>
              <a:endParaRPr lang="ru-RU" sz="900" dirty="0"/>
            </a:p>
          </p:txBody>
        </p:sp>
        <p:pic>
          <p:nvPicPr>
            <p:cNvPr id="207" name="Picture 20" descr="http://static.freepik.com/fotos-kostenlos/betrieb_318-1289.jp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046758" y="3491880"/>
              <a:ext cx="180000" cy="18000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08" name="Picture 2" descr="http://abali.ru/wp-content/uploads/2011/03/znak_pozharniy_vodoistochnik_Abali.ru_-600x600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045264" y="3688854"/>
              <a:ext cx="180000" cy="180000"/>
            </a:xfrm>
            <a:prstGeom prst="rect">
              <a:avLst/>
            </a:prstGeom>
            <a:noFill/>
          </p:spPr>
        </p:pic>
        <p:sp>
          <p:nvSpPr>
            <p:cNvPr id="209" name="TextBox 208"/>
            <p:cNvSpPr txBox="1"/>
            <p:nvPr/>
          </p:nvSpPr>
          <p:spPr>
            <a:xfrm>
              <a:off x="5261288" y="3688854"/>
              <a:ext cx="595800" cy="174851"/>
            </a:xfrm>
            <a:prstGeom prst="rect">
              <a:avLst/>
            </a:prstGeom>
            <a:noFill/>
          </p:spPr>
          <p:txBody>
            <a:bodyPr wrap="none" lIns="18000" tIns="18000" rIns="18000" bIns="18000" rtlCol="0">
              <a:spAutoFit/>
            </a:bodyPr>
            <a:lstStyle/>
            <a:p>
              <a:r>
                <a:rPr lang="ru-RU" sz="900" dirty="0" smtClean="0"/>
                <a:t>Водозабор </a:t>
              </a:r>
              <a:endParaRPr lang="ru-RU" sz="900" dirty="0"/>
            </a:p>
          </p:txBody>
        </p:sp>
        <p:pic>
          <p:nvPicPr>
            <p:cNvPr id="210" name="Picture 4" descr="http://www.msstr.ru/netcat_files/euser/f1da1c9561fadb2e900b8e6ef072719b.jpe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045264" y="3904878"/>
              <a:ext cx="180000" cy="1800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11" name="TextBox 210"/>
            <p:cNvSpPr txBox="1"/>
            <p:nvPr/>
          </p:nvSpPr>
          <p:spPr>
            <a:xfrm>
              <a:off x="5261288" y="3904878"/>
              <a:ext cx="236727" cy="174851"/>
            </a:xfrm>
            <a:prstGeom prst="rect">
              <a:avLst/>
            </a:prstGeom>
            <a:noFill/>
          </p:spPr>
          <p:txBody>
            <a:bodyPr wrap="none" lIns="18000" tIns="18000" rIns="18000" bIns="18000" rtlCol="0">
              <a:spAutoFit/>
            </a:bodyPr>
            <a:lstStyle/>
            <a:p>
              <a:r>
                <a:rPr lang="ru-RU" sz="900" dirty="0" smtClean="0"/>
                <a:t>КОС</a:t>
              </a:r>
              <a:endParaRPr lang="ru-RU" sz="900" dirty="0"/>
            </a:p>
          </p:txBody>
        </p:sp>
        <p:pic>
          <p:nvPicPr>
            <p:cNvPr id="212" name="Picture 20" descr="http://static.freepik.com/fotos-kostenlos/betrieb_318-1289.jp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060848" y="3563888"/>
              <a:ext cx="180000" cy="18000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13" name="Picture 20" descr="http://static.freepik.com/fotos-kostenlos/betrieb_318-1289.jp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996952" y="2699792"/>
              <a:ext cx="180000" cy="18000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14" name="Picture 20" descr="http://static.freepik.com/fotos-kostenlos/betrieb_318-1289.jp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44824" y="6732240"/>
              <a:ext cx="180000" cy="18000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15" name="Picture 20" descr="http://static.freepik.com/fotos-kostenlos/betrieb_318-1289.jp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628800" y="5652120"/>
              <a:ext cx="180000" cy="18000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16" name="Picture 20" descr="http://static.freepik.com/fotos-kostenlos/betrieb_318-1289.jp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509120" y="5220072"/>
              <a:ext cx="180000" cy="18000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17" name="Picture 20" descr="http://static.freepik.com/fotos-kostenlos/betrieb_318-1289.jp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17764" y="5652120"/>
              <a:ext cx="180000" cy="18000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18" name="Picture 20" descr="http://static.freepik.com/fotos-kostenlos/betrieb_318-1289.jp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362632" y="5220072"/>
              <a:ext cx="180000" cy="18000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19" name="Picture 20" descr="http://static.freepik.com/fotos-kostenlos/betrieb_318-1289.jp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445224" y="5652120"/>
              <a:ext cx="180000" cy="18000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20" name="Picture 20" descr="http://static.freepik.com/fotos-kostenlos/betrieb_318-1289.jp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861048" y="4932040"/>
              <a:ext cx="180000" cy="18000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21" name="Picture 20" descr="http://static.freepik.com/fotos-kostenlos/betrieb_318-1289.jp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569492" y="4427984"/>
              <a:ext cx="180000" cy="18000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22" name="Picture 20" descr="http://static.freepik.com/fotos-kostenlos/betrieb_318-1289.jp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708920" y="3923928"/>
              <a:ext cx="180000" cy="18000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23" name="Picture 20" descr="http://static.freepik.com/fotos-kostenlos/betrieb_318-1289.jp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776340" y="3248298"/>
              <a:ext cx="180000" cy="18000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24" name="Picture 20" descr="http://static.freepik.com/fotos-kostenlos/betrieb_318-1289.jp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484784" y="4139952"/>
              <a:ext cx="180000" cy="18000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25" name="Picture 20" descr="http://static.freepik.com/fotos-kostenlos/betrieb_318-1289.jp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153668" y="3707904"/>
              <a:ext cx="180000" cy="18000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26" name="Picture 20" descr="http://static.freepik.com/fotos-kostenlos/betrieb_318-1289.jp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344292" y="3059832"/>
              <a:ext cx="180000" cy="18000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27" name="Picture 20" descr="http://static.freepik.com/fotos-kostenlos/betrieb_318-1289.jp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772816" y="4139952"/>
              <a:ext cx="180000" cy="18000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28" name="Picture 20" descr="http://static.freepik.com/fotos-kostenlos/betrieb_318-1289.jp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212976" y="3995936"/>
              <a:ext cx="180000" cy="18000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29" name="Picture 20" descr="http://static.freepik.com/fotos-kostenlos/betrieb_318-1289.jp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924944" y="2915816"/>
              <a:ext cx="180000" cy="18000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30" name="Picture 20" descr="http://static.freepik.com/fotos-kostenlos/betrieb_318-1289.jp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924944" y="2411760"/>
              <a:ext cx="180000" cy="18000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31" name="Picture 20" descr="http://static.freepik.com/fotos-kostenlos/betrieb_318-1289.jp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924944" y="4139952"/>
              <a:ext cx="180000" cy="18000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32" name="Picture 20" descr="http://static.freepik.com/fotos-kostenlos/betrieb_318-1289.jp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204864" y="3851920"/>
              <a:ext cx="180000" cy="18000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33" name="Picture 2" descr="http://abali.ru/wp-content/uploads/2011/03/znak_pozharniy_vodoistochnik_Abali.ru_-600x600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248646" y="4932040"/>
              <a:ext cx="180000" cy="180000"/>
            </a:xfrm>
            <a:prstGeom prst="rect">
              <a:avLst/>
            </a:prstGeom>
            <a:noFill/>
          </p:spPr>
        </p:pic>
        <p:pic>
          <p:nvPicPr>
            <p:cNvPr id="234" name="Picture 2" descr="http://abali.ru/wp-content/uploads/2011/03/znak_pozharniy_vodoistochnik_Abali.ru_-600x600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32124" y="5652120"/>
              <a:ext cx="180000" cy="180000"/>
            </a:xfrm>
            <a:prstGeom prst="rect">
              <a:avLst/>
            </a:prstGeom>
            <a:noFill/>
          </p:spPr>
        </p:pic>
        <p:pic>
          <p:nvPicPr>
            <p:cNvPr id="235" name="Picture 2" descr="http://abali.ru/wp-content/uploads/2011/03/znak_pozharniy_vodoistochnik_Abali.ru_-600x600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975430" y="3248298"/>
              <a:ext cx="180000" cy="180000"/>
            </a:xfrm>
            <a:prstGeom prst="rect">
              <a:avLst/>
            </a:prstGeom>
            <a:noFill/>
          </p:spPr>
        </p:pic>
        <p:pic>
          <p:nvPicPr>
            <p:cNvPr id="236" name="Picture 2" descr="http://abali.ru/wp-content/uploads/2011/03/znak_pozharniy_vodoistochnik_Abali.ru_-600x600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541266" y="3059832"/>
              <a:ext cx="180000" cy="180000"/>
            </a:xfrm>
            <a:prstGeom prst="rect">
              <a:avLst/>
            </a:prstGeom>
            <a:noFill/>
          </p:spPr>
        </p:pic>
        <p:pic>
          <p:nvPicPr>
            <p:cNvPr id="237" name="Picture 4" descr="http://www.msstr.ru/netcat_files/euser/f1da1c9561fadb2e900b8e6ef072719b.jpe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559606" y="5220072"/>
              <a:ext cx="180000" cy="1800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38" name="Picture 4" descr="http://www.msstr.ru/netcat_files/euser/f1da1c9561fadb2e900b8e6ef072719b.jpe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642198" y="5652120"/>
              <a:ext cx="180000" cy="1800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39" name="Picture 4" descr="http://www.msstr.ru/netcat_files/euser/f1da1c9561fadb2e900b8e6ef072719b.jpe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221088" y="5652120"/>
              <a:ext cx="180000" cy="1800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40" name="Picture 4" descr="http://www.msstr.ru/netcat_files/euser/f1da1c9561fadb2e900b8e6ef072719b.jpe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706094" y="5220072"/>
              <a:ext cx="180000" cy="1800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41" name="Picture 4" descr="http://www.msstr.ru/netcat_files/euser/f1da1c9561fadb2e900b8e6ef072719b.jpe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293096" y="5148064"/>
              <a:ext cx="180000" cy="1800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42" name="Picture 4" descr="http://www.msstr.ru/netcat_files/euser/f1da1c9561fadb2e900b8e6ef072719b.jpe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430762" y="4932040"/>
              <a:ext cx="180000" cy="1800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43" name="Picture 4" descr="http://www.msstr.ru/netcat_files/euser/f1da1c9561fadb2e900b8e6ef072719b.jpe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366168" y="4427984"/>
              <a:ext cx="180000" cy="1800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44" name="Picture 4" descr="http://www.msstr.ru/netcat_files/euser/f1da1c9561fadb2e900b8e6ef072719b.jpe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024864" y="5652120"/>
              <a:ext cx="180000" cy="1800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45" name="Picture 4" descr="http://www.msstr.ru/netcat_files/euser/f1da1c9561fadb2e900b8e6ef072719b.jpe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257822" y="3563888"/>
              <a:ext cx="180000" cy="1800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46" name="Picture 4" descr="http://www.msstr.ru/netcat_files/euser/f1da1c9561fadb2e900b8e6ef072719b.jpe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976140" y="4139952"/>
              <a:ext cx="180000" cy="1800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47" name="Picture 4" descr="http://www.msstr.ru/netcat_files/euser/f1da1c9561fadb2e900b8e6ef072719b.jpe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950344" y="3707904"/>
              <a:ext cx="180000" cy="1800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48" name="Picture 4" descr="http://www.msstr.ru/netcat_files/euser/f1da1c9561fadb2e900b8e6ef072719b.jpe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409950" y="3995936"/>
              <a:ext cx="180000" cy="1800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49" name="Picture 4" descr="http://www.msstr.ru/netcat_files/euser/f1da1c9561fadb2e900b8e6ef072719b.jpe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912244" y="3923928"/>
              <a:ext cx="180000" cy="1800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50" name="Picture 4" descr="http://www.msstr.ru/netcat_files/euser/f1da1c9561fadb2e900b8e6ef072719b.jpe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408188" y="3851920"/>
              <a:ext cx="180000" cy="1800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51" name="Picture 4" descr="http://www.msstr.ru/netcat_files/euser/f1da1c9561fadb2e900b8e6ef072719b.jpe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729732" y="3059832"/>
              <a:ext cx="180000" cy="1800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52" name="Picture 4" descr="http://www.msstr.ru/netcat_files/euser/f1da1c9561fadb2e900b8e6ef072719b.jpe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161780" y="3252572"/>
              <a:ext cx="180000" cy="1800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53" name="Picture 4" descr="http://www.msstr.ru/netcat_files/euser/f1da1c9561fadb2e900b8e6ef072719b.jpe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793628" y="2699792"/>
              <a:ext cx="180000" cy="1800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54" name="Picture 4" descr="http://www.msstr.ru/netcat_files/euser/f1da1c9561fadb2e900b8e6ef072719b.jpe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721620" y="2915816"/>
              <a:ext cx="180000" cy="1800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55" name="Picture 4" descr="http://www.msstr.ru/netcat_files/euser/f1da1c9561fadb2e900b8e6ef072719b.jpe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721620" y="2411760"/>
              <a:ext cx="180000" cy="1800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56" name="TextBox 255"/>
            <p:cNvSpPr txBox="1"/>
            <p:nvPr/>
          </p:nvSpPr>
          <p:spPr>
            <a:xfrm>
              <a:off x="5256410" y="4115451"/>
              <a:ext cx="827304" cy="227222"/>
            </a:xfrm>
            <a:prstGeom prst="rect">
              <a:avLst/>
            </a:prstGeom>
            <a:noFill/>
          </p:spPr>
          <p:txBody>
            <a:bodyPr wrap="none" lIns="18000" tIns="18000" rIns="18000" bIns="18000" rtlCol="0">
              <a:spAutoFit/>
            </a:bodyPr>
            <a:lstStyle/>
            <a:p>
              <a:r>
                <a:rPr lang="ru-RU" sz="900" dirty="0" smtClean="0"/>
                <a:t>Артскважина</a:t>
              </a:r>
              <a:endParaRPr lang="ru-RU" sz="900" dirty="0"/>
            </a:p>
          </p:txBody>
        </p:sp>
        <p:sp>
          <p:nvSpPr>
            <p:cNvPr id="257" name="Прямоугольник 256"/>
            <p:cNvSpPr/>
            <p:nvPr/>
          </p:nvSpPr>
          <p:spPr>
            <a:xfrm>
              <a:off x="5051614" y="4127252"/>
              <a:ext cx="180000" cy="18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1200" b="1" dirty="0" smtClean="0">
                  <a:solidFill>
                    <a:schemeClr val="accent3">
                      <a:lumMod val="50000"/>
                    </a:schemeClr>
                  </a:solidFill>
                </a:rPr>
                <a:t>3</a:t>
              </a:r>
              <a:endParaRPr lang="ru-RU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58" name="Прямоугольник 257"/>
            <p:cNvSpPr/>
            <p:nvPr/>
          </p:nvSpPr>
          <p:spPr>
            <a:xfrm>
              <a:off x="4430762" y="5658470"/>
              <a:ext cx="180000" cy="18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1200" b="1" dirty="0" smtClean="0">
                  <a:solidFill>
                    <a:schemeClr val="accent3">
                      <a:lumMod val="50000"/>
                    </a:schemeClr>
                  </a:solidFill>
                </a:rPr>
                <a:t>3</a:t>
              </a:r>
              <a:endParaRPr lang="ru-RU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59" name="Прямоугольник 258"/>
            <p:cNvSpPr/>
            <p:nvPr/>
          </p:nvSpPr>
          <p:spPr>
            <a:xfrm>
              <a:off x="1863874" y="3570238"/>
              <a:ext cx="180000" cy="18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1200" b="1" dirty="0" smtClean="0">
                  <a:solidFill>
                    <a:schemeClr val="accent3">
                      <a:lumMod val="50000"/>
                    </a:schemeClr>
                  </a:solidFill>
                </a:rPr>
                <a:t>3</a:t>
              </a:r>
              <a:endParaRPr lang="ru-RU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60" name="Прямоугольник 259"/>
            <p:cNvSpPr/>
            <p:nvPr/>
          </p:nvSpPr>
          <p:spPr>
            <a:xfrm>
              <a:off x="4371454" y="3256806"/>
              <a:ext cx="180000" cy="18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1200" b="1" dirty="0" smtClean="0">
                  <a:solidFill>
                    <a:schemeClr val="accent3">
                      <a:lumMod val="50000"/>
                    </a:schemeClr>
                  </a:solidFill>
                </a:rPr>
                <a:t>4</a:t>
              </a:r>
              <a:endParaRPr lang="ru-RU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61" name="Прямоугольник 260"/>
            <p:cNvSpPr/>
            <p:nvPr/>
          </p:nvSpPr>
          <p:spPr>
            <a:xfrm>
              <a:off x="3200276" y="2699792"/>
              <a:ext cx="180000" cy="18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1200" b="1" dirty="0" smtClean="0">
                  <a:solidFill>
                    <a:schemeClr val="accent3">
                      <a:lumMod val="50000"/>
                    </a:schemeClr>
                  </a:solidFill>
                </a:rPr>
                <a:t>3</a:t>
              </a:r>
              <a:endParaRPr lang="ru-RU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62" name="Прямоугольник 261"/>
            <p:cNvSpPr/>
            <p:nvPr/>
          </p:nvSpPr>
          <p:spPr>
            <a:xfrm>
              <a:off x="2524646" y="2915816"/>
              <a:ext cx="180000" cy="18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1200" b="1" dirty="0" smtClean="0">
                  <a:solidFill>
                    <a:schemeClr val="accent3">
                      <a:lumMod val="50000"/>
                    </a:schemeClr>
                  </a:solidFill>
                </a:rPr>
                <a:t>3</a:t>
              </a:r>
              <a:endParaRPr lang="ru-RU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63" name="Прямоугольник 262"/>
            <p:cNvSpPr/>
            <p:nvPr/>
          </p:nvSpPr>
          <p:spPr>
            <a:xfrm>
              <a:off x="3560316" y="3707904"/>
              <a:ext cx="180000" cy="18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1200" b="1" dirty="0" smtClean="0">
                  <a:solidFill>
                    <a:schemeClr val="accent3">
                      <a:lumMod val="50000"/>
                    </a:schemeClr>
                  </a:solidFill>
                </a:rPr>
                <a:t>3</a:t>
              </a:r>
              <a:endParaRPr lang="ru-RU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64" name="Прямоугольник 263"/>
            <p:cNvSpPr/>
            <p:nvPr/>
          </p:nvSpPr>
          <p:spPr>
            <a:xfrm>
              <a:off x="5769280" y="5220072"/>
              <a:ext cx="180000" cy="18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1200" b="1" dirty="0" smtClean="0">
                  <a:solidFill>
                    <a:schemeClr val="accent3">
                      <a:lumMod val="50000"/>
                    </a:schemeClr>
                  </a:solidFill>
                </a:rPr>
                <a:t>7</a:t>
              </a:r>
              <a:endParaRPr lang="ru-RU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65" name="Прямоугольник 264"/>
            <p:cNvSpPr/>
            <p:nvPr/>
          </p:nvSpPr>
          <p:spPr>
            <a:xfrm>
              <a:off x="4089772" y="5148064"/>
              <a:ext cx="180000" cy="18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1200" b="1" dirty="0" smtClean="0">
                  <a:solidFill>
                    <a:schemeClr val="accent3">
                      <a:lumMod val="50000"/>
                    </a:schemeClr>
                  </a:solidFill>
                </a:rPr>
                <a:t>2</a:t>
              </a:r>
              <a:endParaRPr lang="ru-RU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66" name="Прямоугольник 265"/>
            <p:cNvSpPr/>
            <p:nvPr/>
          </p:nvSpPr>
          <p:spPr>
            <a:xfrm>
              <a:off x="5851872" y="5652120"/>
              <a:ext cx="180000" cy="18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1200" b="1" dirty="0" smtClean="0">
                  <a:solidFill>
                    <a:schemeClr val="accent3">
                      <a:lumMod val="50000"/>
                    </a:schemeClr>
                  </a:solidFill>
                </a:rPr>
                <a:t>2</a:t>
              </a:r>
              <a:endParaRPr lang="ru-RU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67" name="Прямоугольник 266"/>
            <p:cNvSpPr/>
            <p:nvPr/>
          </p:nvSpPr>
          <p:spPr>
            <a:xfrm>
              <a:off x="3134618" y="2411760"/>
              <a:ext cx="180000" cy="18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1200" b="1" dirty="0" smtClean="0">
                  <a:solidFill>
                    <a:schemeClr val="accent3">
                      <a:lumMod val="50000"/>
                    </a:schemeClr>
                  </a:solidFill>
                </a:rPr>
                <a:t>2</a:t>
              </a:r>
              <a:endParaRPr lang="ru-RU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68" name="Прямоугольник 267"/>
            <p:cNvSpPr/>
            <p:nvPr/>
          </p:nvSpPr>
          <p:spPr>
            <a:xfrm>
              <a:off x="4869160" y="6372200"/>
              <a:ext cx="180000" cy="18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1200" b="1" dirty="0" smtClean="0">
                  <a:solidFill>
                    <a:schemeClr val="accent3">
                      <a:lumMod val="50000"/>
                    </a:schemeClr>
                  </a:solidFill>
                </a:rPr>
                <a:t>1</a:t>
              </a:r>
              <a:endParaRPr lang="ru-RU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69" name="Прямоугольник 268"/>
            <p:cNvSpPr/>
            <p:nvPr/>
          </p:nvSpPr>
          <p:spPr>
            <a:xfrm>
              <a:off x="4915768" y="5220072"/>
              <a:ext cx="180000" cy="18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1200" b="1" dirty="0" smtClean="0">
                  <a:solidFill>
                    <a:schemeClr val="accent3">
                      <a:lumMod val="50000"/>
                    </a:schemeClr>
                  </a:solidFill>
                </a:rPr>
                <a:t>1</a:t>
              </a:r>
              <a:endParaRPr lang="ru-RU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70" name="Прямоугольник 269"/>
            <p:cNvSpPr/>
            <p:nvPr/>
          </p:nvSpPr>
          <p:spPr>
            <a:xfrm>
              <a:off x="4581128" y="6156176"/>
              <a:ext cx="180000" cy="18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1200" b="1" dirty="0" smtClean="0">
                  <a:solidFill>
                    <a:schemeClr val="accent3">
                      <a:lumMod val="50000"/>
                    </a:schemeClr>
                  </a:solidFill>
                </a:rPr>
                <a:t>1</a:t>
              </a:r>
              <a:endParaRPr lang="ru-RU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71" name="Прямоугольник 270"/>
            <p:cNvSpPr/>
            <p:nvPr/>
          </p:nvSpPr>
          <p:spPr>
            <a:xfrm>
              <a:off x="3939406" y="3059832"/>
              <a:ext cx="180000" cy="18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1200" b="1" dirty="0" smtClean="0">
                  <a:solidFill>
                    <a:schemeClr val="accent3">
                      <a:lumMod val="50000"/>
                    </a:schemeClr>
                  </a:solidFill>
                </a:rPr>
                <a:t>1</a:t>
              </a:r>
              <a:endParaRPr lang="ru-RU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72" name="Прямоугольник 271"/>
            <p:cNvSpPr/>
            <p:nvPr/>
          </p:nvSpPr>
          <p:spPr>
            <a:xfrm>
              <a:off x="1700808" y="2483768"/>
              <a:ext cx="180000" cy="18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1200" b="1" dirty="0" smtClean="0">
                  <a:solidFill>
                    <a:schemeClr val="accent3">
                      <a:lumMod val="50000"/>
                    </a:schemeClr>
                  </a:solidFill>
                </a:rPr>
                <a:t>1</a:t>
              </a:r>
              <a:endParaRPr lang="ru-RU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73" name="Прямоугольник 272"/>
            <p:cNvSpPr/>
            <p:nvPr/>
          </p:nvSpPr>
          <p:spPr>
            <a:xfrm>
              <a:off x="3429000" y="2843808"/>
              <a:ext cx="180000" cy="18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1200" b="1" dirty="0" smtClean="0">
                  <a:solidFill>
                    <a:schemeClr val="accent3">
                      <a:lumMod val="50000"/>
                    </a:schemeClr>
                  </a:solidFill>
                </a:rPr>
                <a:t>1</a:t>
              </a:r>
              <a:endParaRPr lang="ru-RU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36095" y="613340"/>
            <a:ext cx="3672409" cy="576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" name="Овал 98"/>
          <p:cNvSpPr/>
          <p:nvPr/>
        </p:nvSpPr>
        <p:spPr>
          <a:xfrm>
            <a:off x="8568588" y="638132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fld id="{9131AFCB-0540-4272-91D9-987893BD4C3F}" type="slidenum">
              <a:rPr lang="ru-RU" sz="1200" smtClean="0"/>
              <a:pPr algn="ctr"/>
              <a:t>9</a:t>
            </a:fld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22517</TotalTime>
  <Words>6882</Words>
  <Application>Microsoft Office PowerPoint</Application>
  <PresentationFormat>Экран (4:3)</PresentationFormat>
  <Paragraphs>1093</Paragraphs>
  <Slides>47</Slides>
  <Notes>25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odn</dc:creator>
  <cp:lastModifiedBy>odn</cp:lastModifiedBy>
  <cp:revision>1314</cp:revision>
  <dcterms:created xsi:type="dcterms:W3CDTF">2013-11-20T05:23:19Z</dcterms:created>
  <dcterms:modified xsi:type="dcterms:W3CDTF">2020-05-07T13:29:10Z</dcterms:modified>
</cp:coreProperties>
</file>